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63" r:id="rId3"/>
    <p:sldId id="257" r:id="rId4"/>
    <p:sldId id="285" r:id="rId5"/>
    <p:sldId id="287" r:id="rId6"/>
    <p:sldId id="286" r:id="rId7"/>
    <p:sldId id="288" r:id="rId8"/>
    <p:sldId id="290" r:id="rId9"/>
    <p:sldId id="261" r:id="rId10"/>
    <p:sldId id="284" r:id="rId11"/>
    <p:sldId id="273" r:id="rId12"/>
    <p:sldId id="270" r:id="rId13"/>
    <p:sldId id="264" r:id="rId14"/>
    <p:sldId id="266" r:id="rId15"/>
    <p:sldId id="267" r:id="rId16"/>
    <p:sldId id="268" r:id="rId17"/>
    <p:sldId id="281" r:id="rId18"/>
    <p:sldId id="262" r:id="rId1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yyub Oruczade" initials="EO" lastIdx="1" clrIdx="0">
    <p:extLst>
      <p:ext uri="{19B8F6BF-5375-455C-9EA6-DF929625EA0E}">
        <p15:presenceInfo xmlns:p15="http://schemas.microsoft.com/office/powerpoint/2012/main" userId="35797262de35042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C3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06" autoAdjust="0"/>
    <p:restoredTop sz="94610"/>
  </p:normalViewPr>
  <p:slideViewPr>
    <p:cSldViewPr snapToGrid="0" snapToObjects="1">
      <p:cViewPr varScale="1">
        <p:scale>
          <a:sx n="66" d="100"/>
          <a:sy n="66" d="100"/>
        </p:scale>
        <p:origin x="32" y="44"/>
      </p:cViewPr>
      <p:guideLst/>
    </p:cSldViewPr>
  </p:slideViewPr>
  <p:notesTextViewPr>
    <p:cViewPr>
      <p:scale>
        <a:sx n="1" d="1"/>
        <a:sy n="1" d="1"/>
      </p:scale>
      <p:origin x="0" y="0"/>
    </p:cViewPr>
  </p:notesTextViewPr>
  <p:sorterViewPr>
    <p:cViewPr>
      <p:scale>
        <a:sx n="100" d="100"/>
        <a:sy n="100" d="100"/>
      </p:scale>
      <p:origin x="0" y="-770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yyub Oruczade" userId="35797262de350423" providerId="LiveId" clId="{4B277E73-D1EA-4FD7-805D-78255AFE4284}"/>
    <pc:docChg chg="modSld sldOrd">
      <pc:chgData name="Eyyub Oruczade" userId="35797262de350423" providerId="LiveId" clId="{4B277E73-D1EA-4FD7-805D-78255AFE4284}" dt="2024-06-12T22:23:31.036" v="3"/>
      <pc:docMkLst>
        <pc:docMk/>
      </pc:docMkLst>
      <pc:sldChg chg="ord">
        <pc:chgData name="Eyyub Oruczade" userId="35797262de350423" providerId="LiveId" clId="{4B277E73-D1EA-4FD7-805D-78255AFE4284}" dt="2024-06-12T22:23:24.412" v="1"/>
        <pc:sldMkLst>
          <pc:docMk/>
          <pc:sldMk cId="3705393058" sldId="270"/>
        </pc:sldMkLst>
      </pc:sldChg>
      <pc:sldChg chg="ord">
        <pc:chgData name="Eyyub Oruczade" userId="35797262de350423" providerId="LiveId" clId="{4B277E73-D1EA-4FD7-805D-78255AFE4284}" dt="2024-06-12T22:23:31.036" v="3"/>
        <pc:sldMkLst>
          <pc:docMk/>
          <pc:sldMk cId="807381374" sldId="273"/>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745DAF-50C7-4D37-AD30-606B950C066F}" type="doc">
      <dgm:prSet loTypeId="urn:microsoft.com/office/officeart/2008/layout/AscendingPictureAccentProcess" loCatId="process" qsTypeId="urn:microsoft.com/office/officeart/2005/8/quickstyle/simple1" qsCatId="simple" csTypeId="urn:microsoft.com/office/officeart/2005/8/colors/accent1_2" csCatId="accent1" phldr="1"/>
      <dgm:spPr/>
      <dgm:t>
        <a:bodyPr/>
        <a:lstStyle/>
        <a:p>
          <a:endParaRPr lang="ru-RU"/>
        </a:p>
      </dgm:t>
    </dgm:pt>
    <dgm:pt modelId="{93B7CE21-307B-47AA-B039-6DA9F4F1DBB9}">
      <dgm:prSet phldrT="[Текст]" custT="1"/>
      <dgm:spPr/>
      <dgm:t>
        <a:bodyPr/>
        <a:lstStyle/>
        <a:p>
          <a:pPr algn="ctr">
            <a:buFont typeface="Wingdings" panose="05000000000000000000" pitchFamily="2" charset="2"/>
            <a:buChar char="§"/>
          </a:pPr>
          <a:r>
            <a:rPr lang="en-US" sz="2400" b="1" dirty="0">
              <a:solidFill>
                <a:schemeClr val="bg1"/>
              </a:solidFill>
              <a:latin typeface="Barlow" pitchFamily="34" charset="0"/>
              <a:ea typeface="Barlow" pitchFamily="34" charset="-122"/>
              <a:cs typeface="Barlow" pitchFamily="34" charset="-120"/>
            </a:rPr>
            <a:t>Enhancing the user interface and experience</a:t>
          </a:r>
          <a:endParaRPr lang="ru-RU" sz="2400" dirty="0">
            <a:solidFill>
              <a:schemeClr val="bg1"/>
            </a:solidFill>
          </a:endParaRPr>
        </a:p>
      </dgm:t>
    </dgm:pt>
    <dgm:pt modelId="{8F224A3D-7B26-4762-9725-2E3199383523}" type="parTrans" cxnId="{FEDD4B0F-1335-4A10-B1E4-1522739F2C06}">
      <dgm:prSet/>
      <dgm:spPr/>
      <dgm:t>
        <a:bodyPr/>
        <a:lstStyle/>
        <a:p>
          <a:endParaRPr lang="ru-RU"/>
        </a:p>
      </dgm:t>
    </dgm:pt>
    <dgm:pt modelId="{1C061CBB-1DC8-4928-AA80-F445BA995D29}" type="sibTrans" cxnId="{FEDD4B0F-1335-4A10-B1E4-1522739F2C06}">
      <dgm:prSet/>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t>
        <a:bodyPr/>
        <a:lstStyle/>
        <a:p>
          <a:endParaRPr lang="ru-RU"/>
        </a:p>
      </dgm:t>
    </dgm:pt>
    <dgm:pt modelId="{4F5AFA92-DEFA-47BD-8FBD-28D23ABD7F11}">
      <dgm:prSet phldrT="[Текст]" custT="1"/>
      <dgm:spPr/>
      <dgm:t>
        <a:bodyPr/>
        <a:lstStyle/>
        <a:p>
          <a:pPr algn="ctr">
            <a:buFont typeface="Wingdings" panose="05000000000000000000" pitchFamily="2" charset="2"/>
            <a:buChar char="§"/>
          </a:pPr>
          <a:r>
            <a:rPr lang="en-US" sz="2400" b="1" dirty="0">
              <a:solidFill>
                <a:schemeClr val="bg1"/>
              </a:solidFill>
              <a:latin typeface="Barlow" pitchFamily="34" charset="0"/>
              <a:ea typeface="Barlow" pitchFamily="34" charset="-122"/>
              <a:cs typeface="Barlow" pitchFamily="34" charset="-120"/>
            </a:rPr>
            <a:t>Adding more detailed analytics</a:t>
          </a:r>
          <a:endParaRPr lang="az-Latn-AZ" sz="2400" b="1" dirty="0">
            <a:solidFill>
              <a:schemeClr val="bg1"/>
            </a:solidFill>
            <a:latin typeface="Barlow" pitchFamily="34" charset="0"/>
            <a:ea typeface="Barlow" pitchFamily="34" charset="-122"/>
            <a:cs typeface="Barlow" pitchFamily="34" charset="-120"/>
          </a:endParaRPr>
        </a:p>
        <a:p>
          <a:pPr algn="ctr">
            <a:buFont typeface="Wingdings" panose="05000000000000000000" pitchFamily="2" charset="2"/>
            <a:buChar char="§"/>
          </a:pPr>
          <a:r>
            <a:rPr lang="en-US" sz="2000">
              <a:solidFill>
                <a:srgbClr val="EEEFF5"/>
              </a:solidFill>
              <a:latin typeface="Montserrat" pitchFamily="34" charset="0"/>
              <a:ea typeface="Montserrat" pitchFamily="34" charset="-122"/>
              <a:cs typeface="Montserrat" pitchFamily="34" charset="-120"/>
            </a:rPr>
            <a:t>like Grading </a:t>
          </a:r>
          <a:r>
            <a:rPr lang="en-US" sz="2000" dirty="0">
              <a:solidFill>
                <a:srgbClr val="EEEFF5"/>
              </a:solidFill>
              <a:latin typeface="Montserrat" pitchFamily="34" charset="0"/>
              <a:ea typeface="Montserrat" pitchFamily="34" charset="-122"/>
              <a:cs typeface="Montserrat" pitchFamily="34" charset="-120"/>
            </a:rPr>
            <a:t>system</a:t>
          </a:r>
          <a:r>
            <a:rPr lang="az-Latn-AZ" sz="2000" dirty="0">
              <a:solidFill>
                <a:srgbClr val="EEEFF5"/>
              </a:solidFill>
              <a:latin typeface="Montserrat" pitchFamily="34" charset="0"/>
              <a:ea typeface="Montserrat" pitchFamily="34" charset="-122"/>
              <a:cs typeface="Montserrat" pitchFamily="34" charset="-120"/>
            </a:rPr>
            <a:t>s</a:t>
          </a:r>
          <a:endParaRPr lang="ru-RU" sz="2000" dirty="0"/>
        </a:p>
      </dgm:t>
    </dgm:pt>
    <dgm:pt modelId="{69136462-8CCD-458D-A466-139EB954A525}" type="parTrans" cxnId="{00F87B38-E5B7-4495-9FEA-C0B685DE217D}">
      <dgm:prSet/>
      <dgm:spPr/>
      <dgm:t>
        <a:bodyPr/>
        <a:lstStyle/>
        <a:p>
          <a:endParaRPr lang="ru-RU"/>
        </a:p>
      </dgm:t>
    </dgm:pt>
    <dgm:pt modelId="{6E06F436-13CD-47DC-AEDC-7604A881F678}" type="sibTrans" cxnId="{00F87B38-E5B7-4495-9FEA-C0B685DE217D}">
      <dgm:prSet/>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t>
        <a:bodyPr/>
        <a:lstStyle/>
        <a:p>
          <a:endParaRPr lang="ru-RU"/>
        </a:p>
      </dgm:t>
    </dgm:pt>
    <dgm:pt modelId="{85479545-C639-4EB4-A295-8470275D147B}" type="pres">
      <dgm:prSet presAssocID="{B1745DAF-50C7-4D37-AD30-606B950C066F}" presName="Name0" presStyleCnt="0">
        <dgm:presLayoutVars>
          <dgm:chMax val="7"/>
          <dgm:chPref val="7"/>
          <dgm:dir/>
        </dgm:presLayoutVars>
      </dgm:prSet>
      <dgm:spPr/>
    </dgm:pt>
    <dgm:pt modelId="{0F9FAE49-298A-4271-B6B7-4F60643675E5}" type="pres">
      <dgm:prSet presAssocID="{B1745DAF-50C7-4D37-AD30-606B950C066F}" presName="dot1" presStyleLbl="alignNode1" presStyleIdx="0" presStyleCnt="10"/>
      <dgm:spPr/>
    </dgm:pt>
    <dgm:pt modelId="{589FA079-227D-4B69-AA7A-34D705E0741A}" type="pres">
      <dgm:prSet presAssocID="{B1745DAF-50C7-4D37-AD30-606B950C066F}" presName="dot2" presStyleLbl="alignNode1" presStyleIdx="1" presStyleCnt="10"/>
      <dgm:spPr/>
    </dgm:pt>
    <dgm:pt modelId="{6409002E-F324-4331-9FBE-52FFDD04B005}" type="pres">
      <dgm:prSet presAssocID="{B1745DAF-50C7-4D37-AD30-606B950C066F}" presName="dot3" presStyleLbl="alignNode1" presStyleIdx="2" presStyleCnt="10"/>
      <dgm:spPr/>
    </dgm:pt>
    <dgm:pt modelId="{7C247746-30D4-4A9F-A1FD-10C6D080317C}" type="pres">
      <dgm:prSet presAssocID="{B1745DAF-50C7-4D37-AD30-606B950C066F}" presName="dotArrow1" presStyleLbl="alignNode1" presStyleIdx="3" presStyleCnt="10"/>
      <dgm:spPr/>
    </dgm:pt>
    <dgm:pt modelId="{7E3A0A0C-49E3-46F8-AC86-82F1623DF92F}" type="pres">
      <dgm:prSet presAssocID="{B1745DAF-50C7-4D37-AD30-606B950C066F}" presName="dotArrow2" presStyleLbl="alignNode1" presStyleIdx="4" presStyleCnt="10"/>
      <dgm:spPr/>
    </dgm:pt>
    <dgm:pt modelId="{125F75B4-3061-47E5-B709-81FF1E7BDD9D}" type="pres">
      <dgm:prSet presAssocID="{B1745DAF-50C7-4D37-AD30-606B950C066F}" presName="dotArrow3" presStyleLbl="alignNode1" presStyleIdx="5" presStyleCnt="10"/>
      <dgm:spPr/>
    </dgm:pt>
    <dgm:pt modelId="{AA8CF1F1-C3F9-4CB2-9769-F401D075961E}" type="pres">
      <dgm:prSet presAssocID="{B1745DAF-50C7-4D37-AD30-606B950C066F}" presName="dotArrow4" presStyleLbl="alignNode1" presStyleIdx="6" presStyleCnt="10"/>
      <dgm:spPr/>
    </dgm:pt>
    <dgm:pt modelId="{C8D580A6-9642-4E82-828A-051D59646F73}" type="pres">
      <dgm:prSet presAssocID="{B1745DAF-50C7-4D37-AD30-606B950C066F}" presName="dotArrow5" presStyleLbl="alignNode1" presStyleIdx="7" presStyleCnt="10"/>
      <dgm:spPr/>
    </dgm:pt>
    <dgm:pt modelId="{73335303-4A81-4676-9FC5-36612324F2C0}" type="pres">
      <dgm:prSet presAssocID="{B1745DAF-50C7-4D37-AD30-606B950C066F}" presName="dotArrow6" presStyleLbl="alignNode1" presStyleIdx="8" presStyleCnt="10"/>
      <dgm:spPr/>
    </dgm:pt>
    <dgm:pt modelId="{11EEFA52-56AB-46D4-83F3-3D984A42762F}" type="pres">
      <dgm:prSet presAssocID="{B1745DAF-50C7-4D37-AD30-606B950C066F}" presName="dotArrow7" presStyleLbl="alignNode1" presStyleIdx="9" presStyleCnt="10"/>
      <dgm:spPr/>
    </dgm:pt>
    <dgm:pt modelId="{93701EE3-9708-4EED-86D9-77FC694D23C2}" type="pres">
      <dgm:prSet presAssocID="{93B7CE21-307B-47AA-B039-6DA9F4F1DBB9}" presName="parTx1" presStyleLbl="node1" presStyleIdx="0" presStyleCnt="2" custLinFactNeighborX="16313" custLinFactNeighborY="16282"/>
      <dgm:spPr/>
    </dgm:pt>
    <dgm:pt modelId="{D0D036A1-5352-48D5-9DF3-E48D84FEE4BF}" type="pres">
      <dgm:prSet presAssocID="{1C061CBB-1DC8-4928-AA80-F445BA995D29}" presName="picture1" presStyleCnt="0"/>
      <dgm:spPr/>
    </dgm:pt>
    <dgm:pt modelId="{1CB84983-133E-41E1-BB1C-0098AACCFC23}" type="pres">
      <dgm:prSet presAssocID="{1C061CBB-1DC8-4928-AA80-F445BA995D29}" presName="imageRepeatNode" presStyleLbl="fgImgPlace1" presStyleIdx="0" presStyleCnt="2"/>
      <dgm:spPr/>
    </dgm:pt>
    <dgm:pt modelId="{0C180A15-E263-4A5A-943B-5487FD1A059D}" type="pres">
      <dgm:prSet presAssocID="{4F5AFA92-DEFA-47BD-8FBD-28D23ABD7F11}" presName="parTx2" presStyleLbl="node1" presStyleIdx="1" presStyleCnt="2" custLinFactNeighborX="14567" custLinFactNeighborY="25913"/>
      <dgm:spPr/>
    </dgm:pt>
    <dgm:pt modelId="{3505848D-D425-4684-B01F-F872F93C7175}" type="pres">
      <dgm:prSet presAssocID="{6E06F436-13CD-47DC-AEDC-7604A881F678}" presName="picture2" presStyleCnt="0"/>
      <dgm:spPr/>
    </dgm:pt>
    <dgm:pt modelId="{70ECD7D5-4757-45B8-930A-E44A882FBF7B}" type="pres">
      <dgm:prSet presAssocID="{6E06F436-13CD-47DC-AEDC-7604A881F678}" presName="imageRepeatNode" presStyleLbl="fgImgPlace1" presStyleIdx="1" presStyleCnt="2"/>
      <dgm:spPr/>
    </dgm:pt>
  </dgm:ptLst>
  <dgm:cxnLst>
    <dgm:cxn modelId="{FEDD4B0F-1335-4A10-B1E4-1522739F2C06}" srcId="{B1745DAF-50C7-4D37-AD30-606B950C066F}" destId="{93B7CE21-307B-47AA-B039-6DA9F4F1DBB9}" srcOrd="0" destOrd="0" parTransId="{8F224A3D-7B26-4762-9725-2E3199383523}" sibTransId="{1C061CBB-1DC8-4928-AA80-F445BA995D29}"/>
    <dgm:cxn modelId="{334EC41F-5A8E-4C85-888E-B3572FA842F0}" type="presOf" srcId="{93B7CE21-307B-47AA-B039-6DA9F4F1DBB9}" destId="{93701EE3-9708-4EED-86D9-77FC694D23C2}" srcOrd="0" destOrd="0" presId="urn:microsoft.com/office/officeart/2008/layout/AscendingPictureAccentProcess"/>
    <dgm:cxn modelId="{047FD829-D167-47C8-A6E0-10C9E4186230}" type="presOf" srcId="{1C061CBB-1DC8-4928-AA80-F445BA995D29}" destId="{1CB84983-133E-41E1-BB1C-0098AACCFC23}" srcOrd="0" destOrd="0" presId="urn:microsoft.com/office/officeart/2008/layout/AscendingPictureAccentProcess"/>
    <dgm:cxn modelId="{B8AA8F31-ED0F-40E0-8C62-63E23E0D3CB2}" type="presOf" srcId="{4F5AFA92-DEFA-47BD-8FBD-28D23ABD7F11}" destId="{0C180A15-E263-4A5A-943B-5487FD1A059D}" srcOrd="0" destOrd="0" presId="urn:microsoft.com/office/officeart/2008/layout/AscendingPictureAccentProcess"/>
    <dgm:cxn modelId="{00F87B38-E5B7-4495-9FEA-C0B685DE217D}" srcId="{B1745DAF-50C7-4D37-AD30-606B950C066F}" destId="{4F5AFA92-DEFA-47BD-8FBD-28D23ABD7F11}" srcOrd="1" destOrd="0" parTransId="{69136462-8CCD-458D-A466-139EB954A525}" sibTransId="{6E06F436-13CD-47DC-AEDC-7604A881F678}"/>
    <dgm:cxn modelId="{378B789A-B80B-4D5C-90D4-C65F694A914E}" type="presOf" srcId="{6E06F436-13CD-47DC-AEDC-7604A881F678}" destId="{70ECD7D5-4757-45B8-930A-E44A882FBF7B}" srcOrd="0" destOrd="0" presId="urn:microsoft.com/office/officeart/2008/layout/AscendingPictureAccentProcess"/>
    <dgm:cxn modelId="{25B966EC-C536-41D2-86B1-EAEDC384C286}" type="presOf" srcId="{B1745DAF-50C7-4D37-AD30-606B950C066F}" destId="{85479545-C639-4EB4-A295-8470275D147B}" srcOrd="0" destOrd="0" presId="urn:microsoft.com/office/officeart/2008/layout/AscendingPictureAccentProcess"/>
    <dgm:cxn modelId="{5407FB9C-2484-4D78-A776-10E0E5F7F1F8}" type="presParOf" srcId="{85479545-C639-4EB4-A295-8470275D147B}" destId="{0F9FAE49-298A-4271-B6B7-4F60643675E5}" srcOrd="0" destOrd="0" presId="urn:microsoft.com/office/officeart/2008/layout/AscendingPictureAccentProcess"/>
    <dgm:cxn modelId="{3EFEAE8E-AFB7-47C3-BC99-7CC0565E9629}" type="presParOf" srcId="{85479545-C639-4EB4-A295-8470275D147B}" destId="{589FA079-227D-4B69-AA7A-34D705E0741A}" srcOrd="1" destOrd="0" presId="urn:microsoft.com/office/officeart/2008/layout/AscendingPictureAccentProcess"/>
    <dgm:cxn modelId="{EF4D3CEA-75B5-4E25-83EE-44F9E1B7CADC}" type="presParOf" srcId="{85479545-C639-4EB4-A295-8470275D147B}" destId="{6409002E-F324-4331-9FBE-52FFDD04B005}" srcOrd="2" destOrd="0" presId="urn:microsoft.com/office/officeart/2008/layout/AscendingPictureAccentProcess"/>
    <dgm:cxn modelId="{08700073-8B8B-466A-A53A-9AA83E19B63B}" type="presParOf" srcId="{85479545-C639-4EB4-A295-8470275D147B}" destId="{7C247746-30D4-4A9F-A1FD-10C6D080317C}" srcOrd="3" destOrd="0" presId="urn:microsoft.com/office/officeart/2008/layout/AscendingPictureAccentProcess"/>
    <dgm:cxn modelId="{A2F44F49-D15B-418D-B39E-D8FD89D91D01}" type="presParOf" srcId="{85479545-C639-4EB4-A295-8470275D147B}" destId="{7E3A0A0C-49E3-46F8-AC86-82F1623DF92F}" srcOrd="4" destOrd="0" presId="urn:microsoft.com/office/officeart/2008/layout/AscendingPictureAccentProcess"/>
    <dgm:cxn modelId="{95E3EB42-7F3F-4836-82FD-3EA88717C2D9}" type="presParOf" srcId="{85479545-C639-4EB4-A295-8470275D147B}" destId="{125F75B4-3061-47E5-B709-81FF1E7BDD9D}" srcOrd="5" destOrd="0" presId="urn:microsoft.com/office/officeart/2008/layout/AscendingPictureAccentProcess"/>
    <dgm:cxn modelId="{9AAC5045-B4E0-48DB-B700-065FF0F6A1C8}" type="presParOf" srcId="{85479545-C639-4EB4-A295-8470275D147B}" destId="{AA8CF1F1-C3F9-4CB2-9769-F401D075961E}" srcOrd="6" destOrd="0" presId="urn:microsoft.com/office/officeart/2008/layout/AscendingPictureAccentProcess"/>
    <dgm:cxn modelId="{C8531BE3-3D55-44BD-97C5-DC7C9A9745F9}" type="presParOf" srcId="{85479545-C639-4EB4-A295-8470275D147B}" destId="{C8D580A6-9642-4E82-828A-051D59646F73}" srcOrd="7" destOrd="0" presId="urn:microsoft.com/office/officeart/2008/layout/AscendingPictureAccentProcess"/>
    <dgm:cxn modelId="{A04F63FB-0AF5-4404-9FF9-99815D48FF38}" type="presParOf" srcId="{85479545-C639-4EB4-A295-8470275D147B}" destId="{73335303-4A81-4676-9FC5-36612324F2C0}" srcOrd="8" destOrd="0" presId="urn:microsoft.com/office/officeart/2008/layout/AscendingPictureAccentProcess"/>
    <dgm:cxn modelId="{51E0ED63-A425-465A-808B-677AF1C47478}" type="presParOf" srcId="{85479545-C639-4EB4-A295-8470275D147B}" destId="{11EEFA52-56AB-46D4-83F3-3D984A42762F}" srcOrd="9" destOrd="0" presId="urn:microsoft.com/office/officeart/2008/layout/AscendingPictureAccentProcess"/>
    <dgm:cxn modelId="{670B8178-0CD1-4889-B80C-15E2A9267789}" type="presParOf" srcId="{85479545-C639-4EB4-A295-8470275D147B}" destId="{93701EE3-9708-4EED-86D9-77FC694D23C2}" srcOrd="10" destOrd="0" presId="urn:microsoft.com/office/officeart/2008/layout/AscendingPictureAccentProcess"/>
    <dgm:cxn modelId="{B58C293E-B35F-42D7-BA50-61920F17EA7F}" type="presParOf" srcId="{85479545-C639-4EB4-A295-8470275D147B}" destId="{D0D036A1-5352-48D5-9DF3-E48D84FEE4BF}" srcOrd="11" destOrd="0" presId="urn:microsoft.com/office/officeart/2008/layout/AscendingPictureAccentProcess"/>
    <dgm:cxn modelId="{2B60235C-AB8B-4D54-A20D-FF7D0E1B485D}" type="presParOf" srcId="{D0D036A1-5352-48D5-9DF3-E48D84FEE4BF}" destId="{1CB84983-133E-41E1-BB1C-0098AACCFC23}" srcOrd="0" destOrd="0" presId="urn:microsoft.com/office/officeart/2008/layout/AscendingPictureAccentProcess"/>
    <dgm:cxn modelId="{F7973E82-DE1C-4D88-A0EF-8A18423A1A00}" type="presParOf" srcId="{85479545-C639-4EB4-A295-8470275D147B}" destId="{0C180A15-E263-4A5A-943B-5487FD1A059D}" srcOrd="12" destOrd="0" presId="urn:microsoft.com/office/officeart/2008/layout/AscendingPictureAccentProcess"/>
    <dgm:cxn modelId="{462454BB-B52D-4430-B3F1-081A40D9736D}" type="presParOf" srcId="{85479545-C639-4EB4-A295-8470275D147B}" destId="{3505848D-D425-4684-B01F-F872F93C7175}" srcOrd="13" destOrd="0" presId="urn:microsoft.com/office/officeart/2008/layout/AscendingPictureAccentProcess"/>
    <dgm:cxn modelId="{C3B5B7BC-3CEE-4A83-A380-E9F869664C90}" type="presParOf" srcId="{3505848D-D425-4684-B01F-F872F93C7175}" destId="{70ECD7D5-4757-45B8-930A-E44A882FBF7B}" srcOrd="0" destOrd="0" presId="urn:microsoft.com/office/officeart/2008/layout/AscendingPictureAccent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9FAE49-298A-4271-B6B7-4F60643675E5}">
      <dsp:nvSpPr>
        <dsp:cNvPr id="0" name=""/>
        <dsp:cNvSpPr/>
      </dsp:nvSpPr>
      <dsp:spPr>
        <a:xfrm>
          <a:off x="5059623" y="3503240"/>
          <a:ext cx="190904" cy="19090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9FA079-227D-4B69-AA7A-34D705E0741A}">
      <dsp:nvSpPr>
        <dsp:cNvPr id="0" name=""/>
        <dsp:cNvSpPr/>
      </dsp:nvSpPr>
      <dsp:spPr>
        <a:xfrm>
          <a:off x="4892391" y="3771239"/>
          <a:ext cx="190904" cy="19090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09002E-F324-4331-9FBE-52FFDD04B005}">
      <dsp:nvSpPr>
        <dsp:cNvPr id="0" name=""/>
        <dsp:cNvSpPr/>
      </dsp:nvSpPr>
      <dsp:spPr>
        <a:xfrm>
          <a:off x="4693086" y="4003268"/>
          <a:ext cx="190904" cy="19090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247746-30D4-4A9F-A1FD-10C6D080317C}">
      <dsp:nvSpPr>
        <dsp:cNvPr id="0" name=""/>
        <dsp:cNvSpPr/>
      </dsp:nvSpPr>
      <dsp:spPr>
        <a:xfrm>
          <a:off x="4931335" y="806027"/>
          <a:ext cx="190904" cy="19090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3A0A0C-49E3-46F8-AC86-82F1623DF92F}">
      <dsp:nvSpPr>
        <dsp:cNvPr id="0" name=""/>
        <dsp:cNvSpPr/>
      </dsp:nvSpPr>
      <dsp:spPr>
        <a:xfrm>
          <a:off x="5186384" y="654043"/>
          <a:ext cx="190904" cy="19090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5F75B4-3061-47E5-B709-81FF1E7BDD9D}">
      <dsp:nvSpPr>
        <dsp:cNvPr id="0" name=""/>
        <dsp:cNvSpPr/>
      </dsp:nvSpPr>
      <dsp:spPr>
        <a:xfrm>
          <a:off x="5440669" y="502058"/>
          <a:ext cx="190904" cy="19090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8CF1F1-C3F9-4CB2-9769-F401D075961E}">
      <dsp:nvSpPr>
        <dsp:cNvPr id="0" name=""/>
        <dsp:cNvSpPr/>
      </dsp:nvSpPr>
      <dsp:spPr>
        <a:xfrm>
          <a:off x="5694954" y="654043"/>
          <a:ext cx="190904" cy="19090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D580A6-9642-4E82-828A-051D59646F73}">
      <dsp:nvSpPr>
        <dsp:cNvPr id="0" name=""/>
        <dsp:cNvSpPr/>
      </dsp:nvSpPr>
      <dsp:spPr>
        <a:xfrm>
          <a:off x="5950003" y="806027"/>
          <a:ext cx="190904" cy="19090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335303-4A81-4676-9FC5-36612324F2C0}">
      <dsp:nvSpPr>
        <dsp:cNvPr id="0" name=""/>
        <dsp:cNvSpPr/>
      </dsp:nvSpPr>
      <dsp:spPr>
        <a:xfrm>
          <a:off x="5440669" y="822745"/>
          <a:ext cx="190904" cy="19090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EEFA52-56AB-46D4-83F3-3D984A42762F}">
      <dsp:nvSpPr>
        <dsp:cNvPr id="0" name=""/>
        <dsp:cNvSpPr/>
      </dsp:nvSpPr>
      <dsp:spPr>
        <a:xfrm>
          <a:off x="5440669" y="1143432"/>
          <a:ext cx="190904" cy="19090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701EE3-9708-4EED-86D9-77FC694D23C2}">
      <dsp:nvSpPr>
        <dsp:cNvPr id="0" name=""/>
        <dsp:cNvSpPr/>
      </dsp:nvSpPr>
      <dsp:spPr>
        <a:xfrm>
          <a:off x="4559145" y="4880399"/>
          <a:ext cx="4117435" cy="110441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1524" tIns="91440" rIns="91440" bIns="91440" numCol="1" spcCol="1270" anchor="ctr" anchorCtr="0">
          <a:noAutofit/>
        </a:bodyPr>
        <a:lstStyle/>
        <a:p>
          <a:pPr marL="0" lvl="0" indent="0" algn="ctr" defTabSz="1066800">
            <a:lnSpc>
              <a:spcPct val="90000"/>
            </a:lnSpc>
            <a:spcBef>
              <a:spcPct val="0"/>
            </a:spcBef>
            <a:spcAft>
              <a:spcPct val="35000"/>
            </a:spcAft>
            <a:buFont typeface="Wingdings" panose="05000000000000000000" pitchFamily="2" charset="2"/>
            <a:buNone/>
          </a:pPr>
          <a:r>
            <a:rPr lang="en-US" sz="2400" b="1" kern="1200" dirty="0">
              <a:solidFill>
                <a:schemeClr val="bg1"/>
              </a:solidFill>
              <a:latin typeface="Barlow" pitchFamily="34" charset="0"/>
              <a:ea typeface="Barlow" pitchFamily="34" charset="-122"/>
              <a:cs typeface="Barlow" pitchFamily="34" charset="-120"/>
            </a:rPr>
            <a:t>Enhancing the user interface and experience</a:t>
          </a:r>
          <a:endParaRPr lang="ru-RU" sz="2400" kern="1200" dirty="0">
            <a:solidFill>
              <a:schemeClr val="bg1"/>
            </a:solidFill>
          </a:endParaRPr>
        </a:p>
      </dsp:txBody>
      <dsp:txXfrm>
        <a:off x="4613058" y="4934312"/>
        <a:ext cx="4009609" cy="996592"/>
      </dsp:txXfrm>
    </dsp:sp>
    <dsp:sp modelId="{1CB84983-133E-41E1-BB1C-0098AACCFC23}">
      <dsp:nvSpPr>
        <dsp:cNvPr id="0" name=""/>
        <dsp:cNvSpPr/>
      </dsp:nvSpPr>
      <dsp:spPr>
        <a:xfrm>
          <a:off x="2745857" y="3618450"/>
          <a:ext cx="1909048" cy="1908921"/>
        </a:xfrm>
        <a:prstGeom prst="ellipse">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C180A15-E263-4A5A-943B-5487FD1A059D}">
      <dsp:nvSpPr>
        <dsp:cNvPr id="0" name=""/>
        <dsp:cNvSpPr/>
      </dsp:nvSpPr>
      <dsp:spPr>
        <a:xfrm>
          <a:off x="6227543" y="2826564"/>
          <a:ext cx="4117435" cy="110441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1524" tIns="91440" rIns="91440" bIns="91440" numCol="1" spcCol="1270" anchor="ctr" anchorCtr="0">
          <a:noAutofit/>
        </a:bodyPr>
        <a:lstStyle/>
        <a:p>
          <a:pPr marL="0" lvl="0" indent="0" algn="ctr" defTabSz="1066800">
            <a:lnSpc>
              <a:spcPct val="90000"/>
            </a:lnSpc>
            <a:spcBef>
              <a:spcPct val="0"/>
            </a:spcBef>
            <a:spcAft>
              <a:spcPct val="35000"/>
            </a:spcAft>
            <a:buFont typeface="Wingdings" panose="05000000000000000000" pitchFamily="2" charset="2"/>
            <a:buNone/>
          </a:pPr>
          <a:r>
            <a:rPr lang="en-US" sz="2400" b="1" kern="1200" dirty="0">
              <a:solidFill>
                <a:schemeClr val="bg1"/>
              </a:solidFill>
              <a:latin typeface="Barlow" pitchFamily="34" charset="0"/>
              <a:ea typeface="Barlow" pitchFamily="34" charset="-122"/>
              <a:cs typeface="Barlow" pitchFamily="34" charset="-120"/>
            </a:rPr>
            <a:t>Adding more detailed analytics</a:t>
          </a:r>
          <a:endParaRPr lang="az-Latn-AZ" sz="2400" b="1" kern="1200" dirty="0">
            <a:solidFill>
              <a:schemeClr val="bg1"/>
            </a:solidFill>
            <a:latin typeface="Barlow" pitchFamily="34" charset="0"/>
            <a:ea typeface="Barlow" pitchFamily="34" charset="-122"/>
            <a:cs typeface="Barlow" pitchFamily="34" charset="-120"/>
          </a:endParaRPr>
        </a:p>
        <a:p>
          <a:pPr marL="0" lvl="0" indent="0" algn="ctr" defTabSz="1066800">
            <a:lnSpc>
              <a:spcPct val="90000"/>
            </a:lnSpc>
            <a:spcBef>
              <a:spcPct val="0"/>
            </a:spcBef>
            <a:spcAft>
              <a:spcPct val="35000"/>
            </a:spcAft>
            <a:buFont typeface="Wingdings" panose="05000000000000000000" pitchFamily="2" charset="2"/>
            <a:buNone/>
          </a:pPr>
          <a:r>
            <a:rPr lang="en-US" sz="2000" kern="1200">
              <a:solidFill>
                <a:srgbClr val="EEEFF5"/>
              </a:solidFill>
              <a:latin typeface="Montserrat" pitchFamily="34" charset="0"/>
              <a:ea typeface="Montserrat" pitchFamily="34" charset="-122"/>
              <a:cs typeface="Montserrat" pitchFamily="34" charset="-120"/>
            </a:rPr>
            <a:t>like Grading </a:t>
          </a:r>
          <a:r>
            <a:rPr lang="en-US" sz="2000" kern="1200" dirty="0">
              <a:solidFill>
                <a:srgbClr val="EEEFF5"/>
              </a:solidFill>
              <a:latin typeface="Montserrat" pitchFamily="34" charset="0"/>
              <a:ea typeface="Montserrat" pitchFamily="34" charset="-122"/>
              <a:cs typeface="Montserrat" pitchFamily="34" charset="-120"/>
            </a:rPr>
            <a:t>system</a:t>
          </a:r>
          <a:r>
            <a:rPr lang="az-Latn-AZ" sz="2000" kern="1200" dirty="0">
              <a:solidFill>
                <a:srgbClr val="EEEFF5"/>
              </a:solidFill>
              <a:latin typeface="Montserrat" pitchFamily="34" charset="0"/>
              <a:ea typeface="Montserrat" pitchFamily="34" charset="-122"/>
              <a:cs typeface="Montserrat" pitchFamily="34" charset="-120"/>
            </a:rPr>
            <a:t>s</a:t>
          </a:r>
          <a:endParaRPr lang="ru-RU" sz="2000" kern="1200" dirty="0"/>
        </a:p>
      </dsp:txBody>
      <dsp:txXfrm>
        <a:off x="6281456" y="2880477"/>
        <a:ext cx="4009609" cy="996592"/>
      </dsp:txXfrm>
    </dsp:sp>
    <dsp:sp modelId="{70ECD7D5-4757-45B8-930A-E44A882FBF7B}">
      <dsp:nvSpPr>
        <dsp:cNvPr id="0" name=""/>
        <dsp:cNvSpPr/>
      </dsp:nvSpPr>
      <dsp:spPr>
        <a:xfrm>
          <a:off x="4486145" y="1458248"/>
          <a:ext cx="1909048" cy="1908921"/>
        </a:xfrm>
        <a:prstGeom prst="ellipse">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tmp>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4656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9523388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6239435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739274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g"/><Relationship Id="rId7" Type="http://schemas.openxmlformats.org/officeDocument/2006/relationships/diagramColors" Target="../diagrams/colors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6" name="Рисунок 5">
            <a:extLst>
              <a:ext uri="{FF2B5EF4-FFF2-40B4-BE49-F238E27FC236}">
                <a16:creationId xmlns:a16="http://schemas.microsoft.com/office/drawing/2014/main" id="{23E63D30-044F-436E-B21A-F6AE181D0144}"/>
              </a:ext>
            </a:extLst>
          </p:cNvPr>
          <p:cNvPicPr>
            <a:picLocks noChangeAspect="1"/>
          </p:cNvPicPr>
          <p:nvPr/>
        </p:nvPicPr>
        <p:blipFill>
          <a:blip r:embed="rId3"/>
          <a:stretch>
            <a:fillRect/>
          </a:stretch>
        </p:blipFill>
        <p:spPr>
          <a:xfrm>
            <a:off x="-254758" y="0"/>
            <a:ext cx="15113758" cy="8229600"/>
          </a:xfrm>
          <a:prstGeom prst="rect">
            <a:avLst/>
          </a:prstGeom>
        </p:spPr>
      </p:pic>
      <p:sp>
        <p:nvSpPr>
          <p:cNvPr id="11" name="Shape 2">
            <a:extLst>
              <a:ext uri="{FF2B5EF4-FFF2-40B4-BE49-F238E27FC236}">
                <a16:creationId xmlns:a16="http://schemas.microsoft.com/office/drawing/2014/main" id="{25005830-5122-4202-9C83-5F20C67F7CD0}"/>
              </a:ext>
            </a:extLst>
          </p:cNvPr>
          <p:cNvSpPr/>
          <p:nvPr/>
        </p:nvSpPr>
        <p:spPr>
          <a:xfrm>
            <a:off x="-254758" y="0"/>
            <a:ext cx="15113758" cy="8229600"/>
          </a:xfrm>
          <a:prstGeom prst="rect">
            <a:avLst/>
          </a:prstGeom>
          <a:solidFill>
            <a:srgbClr val="282C32">
              <a:alpha val="10000"/>
            </a:srgbClr>
          </a:solidFill>
          <a:ln/>
        </p:spPr>
      </p:sp>
      <p:sp>
        <p:nvSpPr>
          <p:cNvPr id="12" name="TextBox 11">
            <a:extLst>
              <a:ext uri="{FF2B5EF4-FFF2-40B4-BE49-F238E27FC236}">
                <a16:creationId xmlns:a16="http://schemas.microsoft.com/office/drawing/2014/main" id="{0FF50C5A-54FA-4EF9-9116-973A97388493}"/>
              </a:ext>
            </a:extLst>
          </p:cNvPr>
          <p:cNvSpPr txBox="1"/>
          <p:nvPr/>
        </p:nvSpPr>
        <p:spPr>
          <a:xfrm>
            <a:off x="7577514" y="6714561"/>
            <a:ext cx="6093618" cy="1477328"/>
          </a:xfrm>
          <a:prstGeom prst="rect">
            <a:avLst/>
          </a:prstGeom>
          <a:noFill/>
        </p:spPr>
        <p:txBody>
          <a:bodyPr wrap="square">
            <a:spAutoFit/>
          </a:bodyPr>
          <a:lstStyle/>
          <a:p>
            <a:r>
              <a:rPr lang="en-US" sz="2400" b="1" dirty="0" err="1">
                <a:solidFill>
                  <a:srgbClr val="FFFFFF"/>
                </a:solidFill>
                <a:latin typeface="Barlow" panose="00000500000000000000" pitchFamily="2" charset="0"/>
              </a:rPr>
              <a:t>Abdurehman</a:t>
            </a:r>
            <a:r>
              <a:rPr lang="en-US" sz="2400" b="1" dirty="0">
                <a:solidFill>
                  <a:srgbClr val="FFFFFF"/>
                </a:solidFill>
                <a:latin typeface="Barlow" panose="00000500000000000000" pitchFamily="2" charset="0"/>
              </a:rPr>
              <a:t> Asfaw           448665 </a:t>
            </a:r>
          </a:p>
          <a:p>
            <a:r>
              <a:rPr lang="en-US" sz="2400" b="1" dirty="0">
                <a:solidFill>
                  <a:srgbClr val="FFFFFF"/>
                </a:solidFill>
                <a:latin typeface="Barlow" panose="00000500000000000000" pitchFamily="2" charset="0"/>
              </a:rPr>
              <a:t>Ayyub </a:t>
            </a:r>
            <a:r>
              <a:rPr lang="en-US" sz="2400" b="1" dirty="0" err="1">
                <a:solidFill>
                  <a:srgbClr val="FFFFFF"/>
                </a:solidFill>
                <a:latin typeface="Barlow" panose="00000500000000000000" pitchFamily="2" charset="0"/>
              </a:rPr>
              <a:t>Orujzade</a:t>
            </a:r>
            <a:r>
              <a:rPr lang="en-US" sz="2400" b="1" dirty="0">
                <a:solidFill>
                  <a:srgbClr val="FFFFFF"/>
                </a:solidFill>
                <a:latin typeface="Barlow" panose="00000500000000000000" pitchFamily="2" charset="0"/>
              </a:rPr>
              <a:t>    	          466757</a:t>
            </a:r>
          </a:p>
          <a:p>
            <a:r>
              <a:rPr lang="en-US" sz="2400" b="1" dirty="0" err="1">
                <a:solidFill>
                  <a:srgbClr val="FFFFFF"/>
                </a:solidFill>
                <a:latin typeface="Barlow" panose="00000500000000000000" pitchFamily="2" charset="0"/>
              </a:rPr>
              <a:t>Bhupender</a:t>
            </a:r>
            <a:r>
              <a:rPr lang="en-US" sz="2400" b="1" dirty="0">
                <a:solidFill>
                  <a:srgbClr val="FFFFFF"/>
                </a:solidFill>
                <a:latin typeface="Barlow" panose="00000500000000000000" pitchFamily="2" charset="0"/>
              </a:rPr>
              <a:t> </a:t>
            </a:r>
            <a:r>
              <a:rPr lang="en-US" sz="2400" b="1" dirty="0" err="1">
                <a:solidFill>
                  <a:srgbClr val="FFFFFF"/>
                </a:solidFill>
                <a:latin typeface="Barlow" panose="00000500000000000000" pitchFamily="2" charset="0"/>
              </a:rPr>
              <a:t>Bhupender</a:t>
            </a:r>
            <a:r>
              <a:rPr lang="en-US" sz="2400" b="1" dirty="0">
                <a:solidFill>
                  <a:srgbClr val="FFFFFF"/>
                </a:solidFill>
                <a:latin typeface="Barlow" panose="00000500000000000000" pitchFamily="2" charset="0"/>
              </a:rPr>
              <a:t>     466758</a:t>
            </a:r>
          </a:p>
          <a:p>
            <a:endParaRPr lang="ru-RU" sz="1600" b="1" dirty="0">
              <a:solidFill>
                <a:srgbClr val="FFFFFF"/>
              </a:solidFill>
              <a:latin typeface="Bahnschrift" panose="020B0502040204020203"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Рисунок 12" descr="Процессор с двоичными числами и схемой">
            <a:extLst>
              <a:ext uri="{FF2B5EF4-FFF2-40B4-BE49-F238E27FC236}">
                <a16:creationId xmlns:a16="http://schemas.microsoft.com/office/drawing/2014/main" id="{8AE42D02-7CC4-4E49-833D-2A590C7B6FA3}"/>
              </a:ext>
            </a:extLst>
          </p:cNvPr>
          <p:cNvPicPr>
            <a:picLocks noChangeAspect="1"/>
          </p:cNvPicPr>
          <p:nvPr/>
        </p:nvPicPr>
        <p:blipFill>
          <a:blip r:embed="rId2"/>
          <a:stretch>
            <a:fillRect/>
          </a:stretch>
        </p:blipFill>
        <p:spPr>
          <a:xfrm>
            <a:off x="0" y="0"/>
            <a:ext cx="14630400" cy="8229600"/>
          </a:xfrm>
          <a:prstGeom prst="rect">
            <a:avLst/>
          </a:prstGeom>
        </p:spPr>
      </p:pic>
      <p:sp>
        <p:nvSpPr>
          <p:cNvPr id="14" name="Shape 1">
            <a:extLst>
              <a:ext uri="{FF2B5EF4-FFF2-40B4-BE49-F238E27FC236}">
                <a16:creationId xmlns:a16="http://schemas.microsoft.com/office/drawing/2014/main" id="{AB9DC77F-22CE-418B-9CA9-94D60370436A}"/>
              </a:ext>
            </a:extLst>
          </p:cNvPr>
          <p:cNvSpPr/>
          <p:nvPr/>
        </p:nvSpPr>
        <p:spPr>
          <a:xfrm>
            <a:off x="0" y="68287"/>
            <a:ext cx="14630400" cy="8229600"/>
          </a:xfrm>
          <a:prstGeom prst="rect">
            <a:avLst/>
          </a:prstGeom>
          <a:solidFill>
            <a:srgbClr val="282C32">
              <a:alpha val="84000"/>
            </a:srgbClr>
          </a:solidFill>
          <a:ln/>
        </p:spPr>
        <p:txBody>
          <a:bodyPr/>
          <a:lstStyle/>
          <a:p>
            <a:endParaRPr lang="ru-RU" dirty="0"/>
          </a:p>
        </p:txBody>
      </p:sp>
      <p:pic>
        <p:nvPicPr>
          <p:cNvPr id="9" name="Picture 2">
            <a:extLst>
              <a:ext uri="{FF2B5EF4-FFF2-40B4-BE49-F238E27FC236}">
                <a16:creationId xmlns:a16="http://schemas.microsoft.com/office/drawing/2014/main" id="{80CBD99B-E062-4168-AC14-DE1D7DB59DC0}"/>
              </a:ext>
            </a:extLst>
          </p:cNvPr>
          <p:cNvPicPr>
            <a:picLocks noChangeAspect="1"/>
          </p:cNvPicPr>
          <p:nvPr/>
        </p:nvPicPr>
        <p:blipFill>
          <a:blip r:embed="rId3"/>
          <a:stretch>
            <a:fillRect/>
          </a:stretch>
        </p:blipFill>
        <p:spPr>
          <a:xfrm>
            <a:off x="629666" y="1979407"/>
            <a:ext cx="8801350" cy="46481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5" name="Text 3">
            <a:extLst>
              <a:ext uri="{FF2B5EF4-FFF2-40B4-BE49-F238E27FC236}">
                <a16:creationId xmlns:a16="http://schemas.microsoft.com/office/drawing/2014/main" id="{248DDA95-811D-48BD-A42E-6D215F078B5B}"/>
              </a:ext>
            </a:extLst>
          </p:cNvPr>
          <p:cNvSpPr/>
          <p:nvPr/>
        </p:nvSpPr>
        <p:spPr>
          <a:xfrm>
            <a:off x="2103520" y="189880"/>
            <a:ext cx="6255674" cy="799823"/>
          </a:xfrm>
          <a:prstGeom prst="rect">
            <a:avLst/>
          </a:prstGeom>
          <a:noFill/>
          <a:ln/>
        </p:spPr>
        <p:txBody>
          <a:bodyPr wrap="none" rtlCol="0" anchor="t"/>
          <a:lstStyle/>
          <a:p>
            <a:pPr marL="0" indent="0" algn="ctr">
              <a:lnSpc>
                <a:spcPts val="5468"/>
              </a:lnSpc>
              <a:buNone/>
            </a:pPr>
            <a:r>
              <a:rPr lang="en-US" sz="3600" b="1" dirty="0">
                <a:solidFill>
                  <a:srgbClr val="60A9FF"/>
                </a:solidFill>
                <a:latin typeface="Barlow" pitchFamily="34" charset="0"/>
                <a:ea typeface="Barlow" pitchFamily="34" charset="-122"/>
                <a:cs typeface="Barlow" pitchFamily="34" charset="-120"/>
              </a:rPr>
              <a:t>Database : MariaDB</a:t>
            </a:r>
          </a:p>
          <a:p>
            <a:pPr marL="0" indent="0" algn="ctr">
              <a:lnSpc>
                <a:spcPts val="5468"/>
              </a:lnSpc>
              <a:buNone/>
            </a:pPr>
            <a:r>
              <a:rPr lang="en-US" sz="3600" b="1" dirty="0">
                <a:solidFill>
                  <a:srgbClr val="60A9FF"/>
                </a:solidFill>
                <a:latin typeface="Barlow" pitchFamily="34" charset="0"/>
                <a:ea typeface="Barlow" pitchFamily="34" charset="-122"/>
                <a:cs typeface="Barlow" pitchFamily="34" charset="-120"/>
              </a:rPr>
              <a:t>(compatible with </a:t>
            </a:r>
            <a:r>
              <a:rPr lang="en-US" sz="3600" b="1" dirty="0" err="1">
                <a:solidFill>
                  <a:srgbClr val="60A9FF"/>
                </a:solidFill>
                <a:latin typeface="Barlow" pitchFamily="34" charset="0"/>
                <a:ea typeface="Barlow" pitchFamily="34" charset="-122"/>
                <a:cs typeface="Barlow" pitchFamily="34" charset="-120"/>
              </a:rPr>
              <a:t>MySql</a:t>
            </a:r>
            <a:r>
              <a:rPr lang="en-US" sz="3600" b="1" dirty="0">
                <a:solidFill>
                  <a:srgbClr val="60A9FF"/>
                </a:solidFill>
                <a:latin typeface="Barlow" pitchFamily="34" charset="0"/>
                <a:ea typeface="Barlow" pitchFamily="34" charset="-122"/>
                <a:cs typeface="Barlow" pitchFamily="34" charset="-120"/>
              </a:rPr>
              <a:t>)</a:t>
            </a:r>
          </a:p>
          <a:p>
            <a:pPr marL="0" indent="0" algn="ctr">
              <a:lnSpc>
                <a:spcPts val="5468"/>
              </a:lnSpc>
              <a:buNone/>
            </a:pPr>
            <a:endParaRPr lang="en-US" sz="3600" b="1" dirty="0">
              <a:solidFill>
                <a:srgbClr val="60A9FF"/>
              </a:solidFill>
              <a:latin typeface="Barlow" pitchFamily="34" charset="0"/>
              <a:ea typeface="Barlow" pitchFamily="34" charset="-122"/>
              <a:cs typeface="Barlow" pitchFamily="34" charset="-120"/>
            </a:endParaRPr>
          </a:p>
        </p:txBody>
      </p:sp>
      <p:sp>
        <p:nvSpPr>
          <p:cNvPr id="17" name="Text 10">
            <a:extLst>
              <a:ext uri="{FF2B5EF4-FFF2-40B4-BE49-F238E27FC236}">
                <a16:creationId xmlns:a16="http://schemas.microsoft.com/office/drawing/2014/main" id="{0E7203EF-058F-469E-8098-10688EDBA5A4}"/>
              </a:ext>
            </a:extLst>
          </p:cNvPr>
          <p:cNvSpPr/>
          <p:nvPr/>
        </p:nvSpPr>
        <p:spPr>
          <a:xfrm>
            <a:off x="10725348" y="1690053"/>
            <a:ext cx="4862061" cy="1066205"/>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dirty="0">
                <a:solidFill>
                  <a:srgbClr val="EEEFF5"/>
                </a:solidFill>
                <a:latin typeface="Montserrat" pitchFamily="34" charset="0"/>
                <a:ea typeface="Montserrat" pitchFamily="34" charset="-122"/>
                <a:cs typeface="Montserrat" pitchFamily="34" charset="-120"/>
              </a:rPr>
              <a:t>student</a:t>
            </a:r>
          </a:p>
          <a:p>
            <a:pPr marL="285750" indent="-285750">
              <a:lnSpc>
                <a:spcPts val="2799"/>
              </a:lnSpc>
              <a:buFont typeface="Arial" panose="020B0604020202020204" pitchFamily="34" charset="0"/>
              <a:buChar char="•"/>
            </a:pPr>
            <a:r>
              <a:rPr lang="en-US" dirty="0">
                <a:solidFill>
                  <a:srgbClr val="EEEFF5"/>
                </a:solidFill>
                <a:latin typeface="Montserrat" pitchFamily="34" charset="0"/>
                <a:ea typeface="Montserrat" pitchFamily="34" charset="-122"/>
                <a:cs typeface="Montserrat" pitchFamily="34" charset="-120"/>
              </a:rPr>
              <a:t>department</a:t>
            </a:r>
          </a:p>
          <a:p>
            <a:pPr marL="285750" indent="-285750">
              <a:lnSpc>
                <a:spcPts val="2799"/>
              </a:lnSpc>
              <a:buFont typeface="Arial" panose="020B0604020202020204" pitchFamily="34" charset="0"/>
              <a:buChar char="•"/>
            </a:pPr>
            <a:r>
              <a:rPr lang="en-US" dirty="0">
                <a:solidFill>
                  <a:srgbClr val="EEEFF5"/>
                </a:solidFill>
                <a:latin typeface="Montserrat" pitchFamily="34" charset="0"/>
                <a:ea typeface="Montserrat" pitchFamily="34" charset="-122"/>
                <a:cs typeface="Montserrat" pitchFamily="34" charset="-120"/>
              </a:rPr>
              <a:t>user</a:t>
            </a:r>
          </a:p>
          <a:p>
            <a:pPr marL="285750" indent="-285750">
              <a:lnSpc>
                <a:spcPts val="2799"/>
              </a:lnSpc>
              <a:buFont typeface="Arial" panose="020B0604020202020204" pitchFamily="34" charset="0"/>
              <a:buChar char="•"/>
            </a:pPr>
            <a:r>
              <a:rPr lang="en-US" dirty="0">
                <a:solidFill>
                  <a:srgbClr val="EEEFF5"/>
                </a:solidFill>
                <a:latin typeface="Montserrat" pitchFamily="34" charset="0"/>
                <a:ea typeface="Montserrat" pitchFamily="34" charset="-122"/>
                <a:cs typeface="Montserrat" pitchFamily="34" charset="-120"/>
              </a:rPr>
              <a:t>record</a:t>
            </a:r>
          </a:p>
        </p:txBody>
      </p:sp>
      <p:sp>
        <p:nvSpPr>
          <p:cNvPr id="18" name="Text 9">
            <a:extLst>
              <a:ext uri="{FF2B5EF4-FFF2-40B4-BE49-F238E27FC236}">
                <a16:creationId xmlns:a16="http://schemas.microsoft.com/office/drawing/2014/main" id="{7F64DEFC-F68E-4321-80E1-DB28E9847A1C}"/>
              </a:ext>
            </a:extLst>
          </p:cNvPr>
          <p:cNvSpPr/>
          <p:nvPr/>
        </p:nvSpPr>
        <p:spPr>
          <a:xfrm>
            <a:off x="9719560" y="3188237"/>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400" b="1" dirty="0">
                <a:solidFill>
                  <a:srgbClr val="60A9FF"/>
                </a:solidFill>
                <a:latin typeface="Barlow" pitchFamily="34" charset="0"/>
                <a:ea typeface="Barlow" pitchFamily="34" charset="-122"/>
                <a:cs typeface="Barlow" pitchFamily="34" charset="-120"/>
              </a:rPr>
              <a:t>Libraries used:</a:t>
            </a:r>
          </a:p>
        </p:txBody>
      </p:sp>
      <p:sp>
        <p:nvSpPr>
          <p:cNvPr id="19" name="Text 10">
            <a:extLst>
              <a:ext uri="{FF2B5EF4-FFF2-40B4-BE49-F238E27FC236}">
                <a16:creationId xmlns:a16="http://schemas.microsoft.com/office/drawing/2014/main" id="{75E38038-9B58-4ADE-BA99-68A237E46F27}"/>
              </a:ext>
            </a:extLst>
          </p:cNvPr>
          <p:cNvSpPr/>
          <p:nvPr/>
        </p:nvSpPr>
        <p:spPr>
          <a:xfrm>
            <a:off x="10725348" y="3687375"/>
            <a:ext cx="3666643" cy="1188018"/>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dirty="0">
                <a:solidFill>
                  <a:srgbClr val="EEEFF5"/>
                </a:solidFill>
                <a:latin typeface="Montserrat" pitchFamily="34" charset="0"/>
                <a:ea typeface="Montserrat" pitchFamily="34" charset="-122"/>
                <a:cs typeface="Montserrat" pitchFamily="34" charset="-120"/>
              </a:rPr>
              <a:t>DBI (interface between R and RDB)</a:t>
            </a:r>
          </a:p>
        </p:txBody>
      </p:sp>
      <p:sp>
        <p:nvSpPr>
          <p:cNvPr id="20" name="Text 9">
            <a:extLst>
              <a:ext uri="{FF2B5EF4-FFF2-40B4-BE49-F238E27FC236}">
                <a16:creationId xmlns:a16="http://schemas.microsoft.com/office/drawing/2014/main" id="{E1211166-D19A-451B-A38F-6FF29456A0FA}"/>
              </a:ext>
            </a:extLst>
          </p:cNvPr>
          <p:cNvSpPr/>
          <p:nvPr/>
        </p:nvSpPr>
        <p:spPr>
          <a:xfrm>
            <a:off x="9781179" y="4701800"/>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400" b="1" dirty="0">
                <a:solidFill>
                  <a:srgbClr val="60A9FF"/>
                </a:solidFill>
                <a:latin typeface="Barlow" pitchFamily="34" charset="0"/>
                <a:ea typeface="Barlow" pitchFamily="34" charset="-122"/>
                <a:cs typeface="Barlow" pitchFamily="34" charset="-120"/>
              </a:rPr>
              <a:t>RMariaDB:</a:t>
            </a:r>
          </a:p>
        </p:txBody>
      </p:sp>
      <p:sp>
        <p:nvSpPr>
          <p:cNvPr id="21" name="Text 10">
            <a:extLst>
              <a:ext uri="{FF2B5EF4-FFF2-40B4-BE49-F238E27FC236}">
                <a16:creationId xmlns:a16="http://schemas.microsoft.com/office/drawing/2014/main" id="{F7CF9792-8BB2-4841-9FF9-A87178F0CAC9}"/>
              </a:ext>
            </a:extLst>
          </p:cNvPr>
          <p:cNvSpPr/>
          <p:nvPr/>
        </p:nvSpPr>
        <p:spPr>
          <a:xfrm>
            <a:off x="10806271" y="5229181"/>
            <a:ext cx="3439337" cy="1398402"/>
          </a:xfrm>
          <a:prstGeom prst="rect">
            <a:avLst/>
          </a:prstGeom>
          <a:noFill/>
          <a:ln/>
        </p:spPr>
        <p:txBody>
          <a:bodyPr wrap="square" rtlCol="0" anchor="t"/>
          <a:lstStyle/>
          <a:p>
            <a:pPr marL="285750" indent="-285750" algn="just">
              <a:lnSpc>
                <a:spcPts val="2799"/>
              </a:lnSpc>
              <a:buFont typeface="Arial" panose="020B0604020202020204" pitchFamily="34" charset="0"/>
              <a:buChar char="•"/>
            </a:pPr>
            <a:r>
              <a:rPr lang="en-US" dirty="0">
                <a:solidFill>
                  <a:srgbClr val="EEEFF5"/>
                </a:solidFill>
                <a:latin typeface="Montserrat" pitchFamily="34" charset="0"/>
                <a:ea typeface="Montserrat" pitchFamily="34" charset="-122"/>
                <a:cs typeface="Montserrat" pitchFamily="34" charset="-120"/>
              </a:rPr>
              <a:t>Library ( RMariaDB )</a:t>
            </a:r>
          </a:p>
          <a:p>
            <a:pPr marL="285750" indent="-285750" algn="just">
              <a:lnSpc>
                <a:spcPts val="2799"/>
              </a:lnSpc>
              <a:buFont typeface="Arial" panose="020B0604020202020204" pitchFamily="34" charset="0"/>
              <a:buChar char="•"/>
            </a:pPr>
            <a:r>
              <a:rPr lang="en-US" dirty="0" err="1">
                <a:solidFill>
                  <a:srgbClr val="EEEFF5"/>
                </a:solidFill>
                <a:latin typeface="Montserrat" pitchFamily="34" charset="0"/>
                <a:ea typeface="Montserrat" pitchFamily="34" charset="-122"/>
                <a:cs typeface="Montserrat" pitchFamily="34" charset="-120"/>
              </a:rPr>
              <a:t>Databse</a:t>
            </a:r>
            <a:r>
              <a:rPr lang="en-US" dirty="0">
                <a:solidFill>
                  <a:srgbClr val="EEEFF5"/>
                </a:solidFill>
                <a:latin typeface="Montserrat" pitchFamily="34" charset="0"/>
                <a:ea typeface="Montserrat" pitchFamily="34" charset="-122"/>
                <a:cs typeface="Montserrat" pitchFamily="34" charset="-120"/>
              </a:rPr>
              <a:t> interface and </a:t>
            </a:r>
            <a:r>
              <a:rPr lang="en-US" dirty="0" err="1">
                <a:solidFill>
                  <a:srgbClr val="EEEFF5"/>
                </a:solidFill>
                <a:latin typeface="Montserrat" pitchFamily="34" charset="0"/>
                <a:ea typeface="Montserrat" pitchFamily="34" charset="-122"/>
                <a:cs typeface="Montserrat" pitchFamily="34" charset="-120"/>
              </a:rPr>
              <a:t>MySql</a:t>
            </a:r>
            <a:r>
              <a:rPr lang="en-US" dirty="0">
                <a:solidFill>
                  <a:srgbClr val="EEEFF5"/>
                </a:solidFill>
                <a:latin typeface="Montserrat" pitchFamily="34" charset="0"/>
                <a:ea typeface="Montserrat" pitchFamily="34" charset="-122"/>
                <a:cs typeface="Montserrat" pitchFamily="34" charset="-120"/>
              </a:rPr>
              <a:t>/MariaDB driver for R, allowing connections to MariaDB and </a:t>
            </a:r>
            <a:r>
              <a:rPr lang="en-US" dirty="0" err="1">
                <a:solidFill>
                  <a:srgbClr val="EEEFF5"/>
                </a:solidFill>
                <a:latin typeface="Montserrat" pitchFamily="34" charset="0"/>
                <a:ea typeface="Montserrat" pitchFamily="34" charset="-122"/>
                <a:cs typeface="Montserrat" pitchFamily="34" charset="-120"/>
              </a:rPr>
              <a:t>MySql</a:t>
            </a:r>
            <a:r>
              <a:rPr lang="en-US" dirty="0">
                <a:solidFill>
                  <a:srgbClr val="EEEFF5"/>
                </a:solidFill>
                <a:latin typeface="Montserrat" pitchFamily="34" charset="0"/>
                <a:ea typeface="Montserrat" pitchFamily="34" charset="-122"/>
                <a:cs typeface="Montserrat" pitchFamily="34" charset="-120"/>
              </a:rPr>
              <a:t> </a:t>
            </a:r>
            <a:r>
              <a:rPr lang="en-US" dirty="0" err="1">
                <a:solidFill>
                  <a:srgbClr val="EEEFF5"/>
                </a:solidFill>
                <a:latin typeface="Montserrat" pitchFamily="34" charset="0"/>
                <a:ea typeface="Montserrat" pitchFamily="34" charset="-122"/>
                <a:cs typeface="Montserrat" pitchFamily="34" charset="-120"/>
              </a:rPr>
              <a:t>databasees</a:t>
            </a:r>
            <a:r>
              <a:rPr lang="en-US" dirty="0">
                <a:solidFill>
                  <a:srgbClr val="EEEFF5"/>
                </a:solidFill>
                <a:latin typeface="Montserrat" pitchFamily="34" charset="0"/>
                <a:ea typeface="Montserrat" pitchFamily="34" charset="-122"/>
                <a:cs typeface="Montserrat" pitchFamily="34" charset="-120"/>
              </a:rPr>
              <a:t>. </a:t>
            </a:r>
          </a:p>
        </p:txBody>
      </p:sp>
      <p:sp>
        <p:nvSpPr>
          <p:cNvPr id="22" name="Text 9">
            <a:extLst>
              <a:ext uri="{FF2B5EF4-FFF2-40B4-BE49-F238E27FC236}">
                <a16:creationId xmlns:a16="http://schemas.microsoft.com/office/drawing/2014/main" id="{50682ED7-6CDB-48E9-A8D9-CDC291F25A99}"/>
              </a:ext>
            </a:extLst>
          </p:cNvPr>
          <p:cNvSpPr/>
          <p:nvPr/>
        </p:nvSpPr>
        <p:spPr>
          <a:xfrm>
            <a:off x="9719560" y="1172878"/>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400" b="1" dirty="0">
                <a:solidFill>
                  <a:srgbClr val="60A9FF"/>
                </a:solidFill>
                <a:latin typeface="Barlow" pitchFamily="34" charset="0"/>
                <a:ea typeface="Barlow" pitchFamily="34" charset="-122"/>
                <a:cs typeface="Barlow" pitchFamily="34" charset="-120"/>
              </a:rPr>
              <a:t>Tables:</a:t>
            </a:r>
          </a:p>
        </p:txBody>
      </p:sp>
      <p:sp>
        <p:nvSpPr>
          <p:cNvPr id="23" name="Text 9">
            <a:extLst>
              <a:ext uri="{FF2B5EF4-FFF2-40B4-BE49-F238E27FC236}">
                <a16:creationId xmlns:a16="http://schemas.microsoft.com/office/drawing/2014/main" id="{AD344E29-AC9A-443F-B598-C79476CF6B0C}"/>
              </a:ext>
            </a:extLst>
          </p:cNvPr>
          <p:cNvSpPr/>
          <p:nvPr/>
        </p:nvSpPr>
        <p:spPr>
          <a:xfrm>
            <a:off x="3157119" y="7256184"/>
            <a:ext cx="2777490" cy="347186"/>
          </a:xfrm>
          <a:prstGeom prst="rect">
            <a:avLst/>
          </a:prstGeom>
          <a:noFill/>
          <a:ln/>
        </p:spPr>
        <p:txBody>
          <a:bodyPr wrap="none" rtlCol="0" anchor="t"/>
          <a:lstStyle/>
          <a:p>
            <a:pPr>
              <a:lnSpc>
                <a:spcPts val="2734"/>
              </a:lnSpc>
            </a:pPr>
            <a:r>
              <a:rPr lang="en-US" sz="2400" b="1" dirty="0">
                <a:solidFill>
                  <a:srgbClr val="60A9FF"/>
                </a:solidFill>
                <a:latin typeface="Barlow" pitchFamily="34" charset="0"/>
                <a:ea typeface="Barlow" pitchFamily="34" charset="-122"/>
                <a:cs typeface="Barlow" pitchFamily="34" charset="-120"/>
              </a:rPr>
              <a:t>Database Name: ‘students’</a:t>
            </a:r>
          </a:p>
        </p:txBody>
      </p:sp>
    </p:spTree>
    <p:extLst>
      <p:ext uri="{BB962C8B-B14F-4D97-AF65-F5344CB8AC3E}">
        <p14:creationId xmlns:p14="http://schemas.microsoft.com/office/powerpoint/2010/main" val="2602367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B19A0418-1FA6-4DCD-9AD4-A85791B98528}"/>
              </a:ext>
            </a:extLst>
          </p:cNvPr>
          <p:cNvSpPr/>
          <p:nvPr/>
        </p:nvSpPr>
        <p:spPr>
          <a:xfrm>
            <a:off x="0" y="0"/>
            <a:ext cx="14630400" cy="8229600"/>
          </a:xfrm>
          <a:prstGeom prst="rect">
            <a:avLst/>
          </a:prstGeom>
          <a:solidFill>
            <a:srgbClr val="282C32"/>
          </a:solidFill>
          <a:ln/>
        </p:spPr>
      </p:sp>
      <p:sp>
        <p:nvSpPr>
          <p:cNvPr id="3" name="Shape 1">
            <a:extLst>
              <a:ext uri="{FF2B5EF4-FFF2-40B4-BE49-F238E27FC236}">
                <a16:creationId xmlns:a16="http://schemas.microsoft.com/office/drawing/2014/main" id="{08E5836D-7946-4D70-9D61-A7F75AEA5F89}"/>
              </a:ext>
            </a:extLst>
          </p:cNvPr>
          <p:cNvSpPr/>
          <p:nvPr/>
        </p:nvSpPr>
        <p:spPr>
          <a:xfrm>
            <a:off x="0" y="0"/>
            <a:ext cx="14630400" cy="8229600"/>
          </a:xfrm>
          <a:prstGeom prst="rect">
            <a:avLst/>
          </a:prstGeom>
          <a:solidFill>
            <a:srgbClr val="282C32"/>
          </a:solidFill>
          <a:ln/>
        </p:spPr>
      </p:sp>
      <p:pic>
        <p:nvPicPr>
          <p:cNvPr id="6" name="Picture 3">
            <a:extLst>
              <a:ext uri="{FF2B5EF4-FFF2-40B4-BE49-F238E27FC236}">
                <a16:creationId xmlns:a16="http://schemas.microsoft.com/office/drawing/2014/main" id="{51BA554F-90B6-C210-101F-C98E85979375}"/>
              </a:ext>
            </a:extLst>
          </p:cNvPr>
          <p:cNvPicPr>
            <a:picLocks noChangeAspect="1"/>
          </p:cNvPicPr>
          <p:nvPr/>
        </p:nvPicPr>
        <p:blipFill>
          <a:blip r:embed="rId2"/>
          <a:stretch>
            <a:fillRect/>
          </a:stretch>
        </p:blipFill>
        <p:spPr>
          <a:xfrm>
            <a:off x="0" y="4062660"/>
            <a:ext cx="7713440" cy="407861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2">
            <a:extLst>
              <a:ext uri="{FF2B5EF4-FFF2-40B4-BE49-F238E27FC236}">
                <a16:creationId xmlns:a16="http://schemas.microsoft.com/office/drawing/2014/main" id="{1F33378A-F4A1-40CB-8C76-1BFB9892ADBA}"/>
              </a:ext>
            </a:extLst>
          </p:cNvPr>
          <p:cNvPicPr>
            <a:picLocks noChangeAspect="1"/>
          </p:cNvPicPr>
          <p:nvPr/>
        </p:nvPicPr>
        <p:blipFill>
          <a:blip r:embed="rId3"/>
          <a:stretch>
            <a:fillRect/>
          </a:stretch>
        </p:blipFill>
        <p:spPr>
          <a:xfrm>
            <a:off x="0" y="77121"/>
            <a:ext cx="7713440" cy="398554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3">
            <a:extLst>
              <a:ext uri="{FF2B5EF4-FFF2-40B4-BE49-F238E27FC236}">
                <a16:creationId xmlns:a16="http://schemas.microsoft.com/office/drawing/2014/main" id="{21F14227-07CD-45F7-BFC5-E1FFC93689C1}"/>
              </a:ext>
            </a:extLst>
          </p:cNvPr>
          <p:cNvPicPr>
            <a:picLocks noChangeAspect="1"/>
          </p:cNvPicPr>
          <p:nvPr/>
        </p:nvPicPr>
        <p:blipFill>
          <a:blip r:embed="rId4"/>
          <a:stretch>
            <a:fillRect/>
          </a:stretch>
        </p:blipFill>
        <p:spPr>
          <a:xfrm>
            <a:off x="7786832" y="36188"/>
            <a:ext cx="7696657" cy="404008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2">
            <a:extLst>
              <a:ext uri="{FF2B5EF4-FFF2-40B4-BE49-F238E27FC236}">
                <a16:creationId xmlns:a16="http://schemas.microsoft.com/office/drawing/2014/main" id="{1384E4B9-9CD6-4FED-82D3-88BFCF0642A0}"/>
              </a:ext>
            </a:extLst>
          </p:cNvPr>
          <p:cNvPicPr>
            <a:picLocks noChangeAspect="1"/>
          </p:cNvPicPr>
          <p:nvPr/>
        </p:nvPicPr>
        <p:blipFill>
          <a:blip r:embed="rId5"/>
          <a:stretch>
            <a:fillRect/>
          </a:stretch>
        </p:blipFill>
        <p:spPr>
          <a:xfrm>
            <a:off x="7786832" y="4073867"/>
            <a:ext cx="7696658" cy="411363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8073813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a:extLst>
              <a:ext uri="{FF2B5EF4-FFF2-40B4-BE49-F238E27FC236}">
                <a16:creationId xmlns:a16="http://schemas.microsoft.com/office/drawing/2014/main" id="{059C04E4-A43D-48A6-AF64-DC6E5A1F3456}"/>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0" y="0"/>
            <a:ext cx="14630400" cy="8229600"/>
          </a:xfrm>
          <a:prstGeom prst="rect">
            <a:avLst/>
          </a:prstGeom>
        </p:spPr>
      </p:pic>
      <p:sp>
        <p:nvSpPr>
          <p:cNvPr id="7" name="Shape 1">
            <a:extLst>
              <a:ext uri="{FF2B5EF4-FFF2-40B4-BE49-F238E27FC236}">
                <a16:creationId xmlns:a16="http://schemas.microsoft.com/office/drawing/2014/main" id="{CFD0468A-F31D-47B6-94AA-CF0922FBD430}"/>
              </a:ext>
            </a:extLst>
          </p:cNvPr>
          <p:cNvSpPr/>
          <p:nvPr/>
        </p:nvSpPr>
        <p:spPr>
          <a:xfrm>
            <a:off x="0" y="0"/>
            <a:ext cx="14630400" cy="8229600"/>
          </a:xfrm>
          <a:prstGeom prst="rect">
            <a:avLst/>
          </a:prstGeom>
          <a:solidFill>
            <a:srgbClr val="282C32">
              <a:alpha val="84000"/>
            </a:srgbClr>
          </a:solidFill>
          <a:ln/>
        </p:spPr>
        <p:txBody>
          <a:bodyPr/>
          <a:lstStyle/>
          <a:p>
            <a:endParaRPr lang="ru-RU" dirty="0"/>
          </a:p>
        </p:txBody>
      </p:sp>
      <p:pic>
        <p:nvPicPr>
          <p:cNvPr id="4" name="Picture 2">
            <a:extLst>
              <a:ext uri="{FF2B5EF4-FFF2-40B4-BE49-F238E27FC236}">
                <a16:creationId xmlns:a16="http://schemas.microsoft.com/office/drawing/2014/main" id="{BF6FE9C0-E4F1-4CAE-B8A6-C9C45C379C51}"/>
              </a:ext>
            </a:extLst>
          </p:cNvPr>
          <p:cNvPicPr>
            <a:picLocks noChangeAspect="1"/>
          </p:cNvPicPr>
          <p:nvPr/>
        </p:nvPicPr>
        <p:blipFill>
          <a:blip r:embed="rId3"/>
          <a:stretch>
            <a:fillRect/>
          </a:stretch>
        </p:blipFill>
        <p:spPr>
          <a:xfrm>
            <a:off x="7458527" y="4001579"/>
            <a:ext cx="6874341" cy="3898232"/>
          </a:xfrm>
          <a:prstGeom prst="rect">
            <a:avLst/>
          </a:prstGeom>
        </p:spPr>
      </p:pic>
      <p:pic>
        <p:nvPicPr>
          <p:cNvPr id="5" name="Picture 2">
            <a:extLst>
              <a:ext uri="{FF2B5EF4-FFF2-40B4-BE49-F238E27FC236}">
                <a16:creationId xmlns:a16="http://schemas.microsoft.com/office/drawing/2014/main" id="{9D9684FE-7DB5-4426-A12C-432877BA9010}"/>
              </a:ext>
            </a:extLst>
          </p:cNvPr>
          <p:cNvPicPr>
            <a:picLocks noChangeAspect="1"/>
          </p:cNvPicPr>
          <p:nvPr/>
        </p:nvPicPr>
        <p:blipFill>
          <a:blip r:embed="rId4"/>
          <a:stretch>
            <a:fillRect/>
          </a:stretch>
        </p:blipFill>
        <p:spPr>
          <a:xfrm>
            <a:off x="989147" y="215489"/>
            <a:ext cx="6874341" cy="3899311"/>
          </a:xfrm>
          <a:prstGeom prst="rect">
            <a:avLst/>
          </a:prstGeom>
        </p:spPr>
      </p:pic>
    </p:spTree>
    <p:extLst>
      <p:ext uri="{BB962C8B-B14F-4D97-AF65-F5344CB8AC3E}">
        <p14:creationId xmlns:p14="http://schemas.microsoft.com/office/powerpoint/2010/main" val="37053930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Рисунок 13">
            <a:extLst>
              <a:ext uri="{FF2B5EF4-FFF2-40B4-BE49-F238E27FC236}">
                <a16:creationId xmlns:a16="http://schemas.microsoft.com/office/drawing/2014/main" id="{80F7B17B-D216-47DB-AD65-F8CD224065BF}"/>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0" y="0"/>
            <a:ext cx="14630400" cy="8229600"/>
          </a:xfrm>
          <a:prstGeom prst="rect">
            <a:avLst/>
          </a:prstGeom>
        </p:spPr>
      </p:pic>
      <p:sp>
        <p:nvSpPr>
          <p:cNvPr id="17" name="Shape 1">
            <a:extLst>
              <a:ext uri="{FF2B5EF4-FFF2-40B4-BE49-F238E27FC236}">
                <a16:creationId xmlns:a16="http://schemas.microsoft.com/office/drawing/2014/main" id="{C5AD26CC-A9FB-44F4-8514-B3D26492A2A5}"/>
              </a:ext>
            </a:extLst>
          </p:cNvPr>
          <p:cNvSpPr/>
          <p:nvPr/>
        </p:nvSpPr>
        <p:spPr>
          <a:xfrm>
            <a:off x="60110" y="0"/>
            <a:ext cx="14630400" cy="8229600"/>
          </a:xfrm>
          <a:prstGeom prst="rect">
            <a:avLst/>
          </a:prstGeom>
          <a:solidFill>
            <a:srgbClr val="282C32">
              <a:alpha val="84000"/>
            </a:srgbClr>
          </a:solidFill>
          <a:ln/>
        </p:spPr>
        <p:txBody>
          <a:bodyPr/>
          <a:lstStyle/>
          <a:p>
            <a:endParaRPr lang="ru-RU" dirty="0"/>
          </a:p>
        </p:txBody>
      </p:sp>
      <p:pic>
        <p:nvPicPr>
          <p:cNvPr id="15" name="Picture 6">
            <a:extLst>
              <a:ext uri="{FF2B5EF4-FFF2-40B4-BE49-F238E27FC236}">
                <a16:creationId xmlns:a16="http://schemas.microsoft.com/office/drawing/2014/main" id="{53A904EB-CB03-4B2A-9473-9588248D9D83}"/>
              </a:ext>
            </a:extLst>
          </p:cNvPr>
          <p:cNvPicPr>
            <a:picLocks noChangeAspect="1"/>
          </p:cNvPicPr>
          <p:nvPr/>
        </p:nvPicPr>
        <p:blipFill rotWithShape="1">
          <a:blip r:embed="rId3">
            <a:extLst>
              <a:ext uri="{28A0092B-C50C-407E-A947-70E740481C1C}">
                <a14:useLocalDpi xmlns:a14="http://schemas.microsoft.com/office/drawing/2010/main" val="0"/>
              </a:ext>
            </a:extLst>
          </a:blip>
          <a:srcRect t="10111" r="1002"/>
          <a:stretch/>
        </p:blipFill>
        <p:spPr>
          <a:xfrm>
            <a:off x="205724" y="195651"/>
            <a:ext cx="9154966" cy="5240750"/>
          </a:xfrm>
          <a:prstGeom prst="rect">
            <a:avLst/>
          </a:prstGeom>
          <a:ln>
            <a:noFill/>
          </a:ln>
          <a:effectLst>
            <a:outerShdw blurRad="190500" algn="tl" rotWithShape="0">
              <a:srgbClr val="000000">
                <a:alpha val="70000"/>
              </a:srgbClr>
            </a:outerShdw>
          </a:effectLst>
        </p:spPr>
      </p:pic>
      <p:pic>
        <p:nvPicPr>
          <p:cNvPr id="16" name="Picture 2">
            <a:extLst>
              <a:ext uri="{FF2B5EF4-FFF2-40B4-BE49-F238E27FC236}">
                <a16:creationId xmlns:a16="http://schemas.microsoft.com/office/drawing/2014/main" id="{570853C8-8C61-4CD1-9EAF-65A48823F254}"/>
              </a:ext>
            </a:extLst>
          </p:cNvPr>
          <p:cNvPicPr>
            <a:picLocks noChangeAspect="1"/>
          </p:cNvPicPr>
          <p:nvPr/>
        </p:nvPicPr>
        <p:blipFill rotWithShape="1">
          <a:blip r:embed="rId4"/>
          <a:srcRect t="5645"/>
          <a:stretch/>
        </p:blipFill>
        <p:spPr>
          <a:xfrm>
            <a:off x="2255981" y="3276601"/>
            <a:ext cx="8192827" cy="459946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2" name="Text 3">
            <a:extLst>
              <a:ext uri="{FF2B5EF4-FFF2-40B4-BE49-F238E27FC236}">
                <a16:creationId xmlns:a16="http://schemas.microsoft.com/office/drawing/2014/main" id="{58CA8091-ABB6-4119-AC73-3B746984D165}"/>
              </a:ext>
            </a:extLst>
          </p:cNvPr>
          <p:cNvSpPr/>
          <p:nvPr/>
        </p:nvSpPr>
        <p:spPr>
          <a:xfrm>
            <a:off x="10578352" y="139359"/>
            <a:ext cx="3512936" cy="79982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Core Library</a:t>
            </a:r>
          </a:p>
        </p:txBody>
      </p:sp>
      <p:sp>
        <p:nvSpPr>
          <p:cNvPr id="23" name="Text 9">
            <a:extLst>
              <a:ext uri="{FF2B5EF4-FFF2-40B4-BE49-F238E27FC236}">
                <a16:creationId xmlns:a16="http://schemas.microsoft.com/office/drawing/2014/main" id="{CD058BE7-2F0C-4ED7-9565-5489B58FD111}"/>
              </a:ext>
            </a:extLst>
          </p:cNvPr>
          <p:cNvSpPr/>
          <p:nvPr/>
        </p:nvSpPr>
        <p:spPr>
          <a:xfrm>
            <a:off x="10508918" y="1363167"/>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400" b="1" dirty="0">
                <a:solidFill>
                  <a:srgbClr val="60A9FF"/>
                </a:solidFill>
                <a:latin typeface="Barlow" pitchFamily="34" charset="0"/>
                <a:ea typeface="Barlow" pitchFamily="34" charset="-122"/>
                <a:cs typeface="Barlow" pitchFamily="34" charset="-120"/>
              </a:rPr>
              <a:t>Shiny</a:t>
            </a:r>
          </a:p>
        </p:txBody>
      </p:sp>
      <p:sp>
        <p:nvSpPr>
          <p:cNvPr id="24" name="Text 10">
            <a:extLst>
              <a:ext uri="{FF2B5EF4-FFF2-40B4-BE49-F238E27FC236}">
                <a16:creationId xmlns:a16="http://schemas.microsoft.com/office/drawing/2014/main" id="{4B5A5E9A-394E-4CD0-A67B-780F76C96CB7}"/>
              </a:ext>
            </a:extLst>
          </p:cNvPr>
          <p:cNvSpPr/>
          <p:nvPr/>
        </p:nvSpPr>
        <p:spPr>
          <a:xfrm>
            <a:off x="10468456" y="1995733"/>
            <a:ext cx="4862061" cy="1066205"/>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dirty="0">
                <a:solidFill>
                  <a:srgbClr val="EEEFF5"/>
                </a:solidFill>
                <a:latin typeface="Montserrat" pitchFamily="34" charset="0"/>
                <a:ea typeface="Montserrat" pitchFamily="34" charset="-122"/>
                <a:cs typeface="Montserrat" pitchFamily="34" charset="-120"/>
              </a:rPr>
              <a:t>fluidPage()</a:t>
            </a:r>
          </a:p>
          <a:p>
            <a:pPr marL="285750" indent="-285750">
              <a:lnSpc>
                <a:spcPts val="2799"/>
              </a:lnSpc>
              <a:buFont typeface="Arial" panose="020B0604020202020204" pitchFamily="34" charset="0"/>
              <a:buChar char="•"/>
            </a:pPr>
            <a:r>
              <a:rPr lang="en-US" dirty="0" err="1">
                <a:solidFill>
                  <a:srgbClr val="EEEFF5"/>
                </a:solidFill>
                <a:latin typeface="Montserrat" pitchFamily="34" charset="0"/>
                <a:ea typeface="Montserrat" pitchFamily="34" charset="-122"/>
                <a:cs typeface="Montserrat" pitchFamily="34" charset="-120"/>
              </a:rPr>
              <a:t>navbarPage</a:t>
            </a:r>
            <a:r>
              <a:rPr lang="en-US" dirty="0">
                <a:solidFill>
                  <a:srgbClr val="EEEFF5"/>
                </a:solidFill>
                <a:latin typeface="Montserrat" pitchFamily="34" charset="0"/>
                <a:ea typeface="Montserrat" pitchFamily="34" charset="-122"/>
                <a:cs typeface="Montserrat" pitchFamily="34" charset="-120"/>
              </a:rPr>
              <a:t>()</a:t>
            </a:r>
          </a:p>
          <a:p>
            <a:pPr marL="285750" indent="-285750">
              <a:lnSpc>
                <a:spcPts val="2799"/>
              </a:lnSpc>
              <a:buFont typeface="Arial" panose="020B0604020202020204" pitchFamily="34" charset="0"/>
              <a:buChar char="•"/>
            </a:pPr>
            <a:r>
              <a:rPr lang="en-US" dirty="0" err="1">
                <a:solidFill>
                  <a:srgbClr val="EEEFF5"/>
                </a:solidFill>
                <a:latin typeface="Montserrat" pitchFamily="34" charset="0"/>
                <a:ea typeface="Montserrat" pitchFamily="34" charset="-122"/>
                <a:cs typeface="Montserrat" pitchFamily="34" charset="-120"/>
              </a:rPr>
              <a:t>tabPanel</a:t>
            </a:r>
            <a:r>
              <a:rPr lang="en-US" dirty="0">
                <a:solidFill>
                  <a:srgbClr val="EEEFF5"/>
                </a:solidFill>
                <a:latin typeface="Montserrat" pitchFamily="34" charset="0"/>
                <a:ea typeface="Montserrat" pitchFamily="34" charset="-122"/>
                <a:cs typeface="Montserrat" pitchFamily="34" charset="-120"/>
              </a:rPr>
              <a:t>()</a:t>
            </a:r>
          </a:p>
          <a:p>
            <a:pPr marL="285750" indent="-285750">
              <a:lnSpc>
                <a:spcPts val="2799"/>
              </a:lnSpc>
              <a:buFont typeface="Arial" panose="020B0604020202020204" pitchFamily="34" charset="0"/>
              <a:buChar char="•"/>
            </a:pPr>
            <a:r>
              <a:rPr lang="en-US" dirty="0" err="1">
                <a:solidFill>
                  <a:srgbClr val="EEEFF5"/>
                </a:solidFill>
                <a:latin typeface="Montserrat" pitchFamily="34" charset="0"/>
                <a:ea typeface="Montserrat" pitchFamily="34" charset="-122"/>
                <a:cs typeface="Montserrat" pitchFamily="34" charset="-120"/>
              </a:rPr>
              <a:t>actionButton</a:t>
            </a:r>
            <a:r>
              <a:rPr lang="en-US" dirty="0">
                <a:solidFill>
                  <a:srgbClr val="EEEFF5"/>
                </a:solidFill>
                <a:latin typeface="Montserrat" pitchFamily="34" charset="0"/>
                <a:ea typeface="Montserrat" pitchFamily="34" charset="-122"/>
                <a:cs typeface="Montserrat" pitchFamily="34" charset="-120"/>
              </a:rPr>
              <a:t>()</a:t>
            </a:r>
          </a:p>
        </p:txBody>
      </p:sp>
      <p:sp>
        <p:nvSpPr>
          <p:cNvPr id="25" name="Text 9">
            <a:extLst>
              <a:ext uri="{FF2B5EF4-FFF2-40B4-BE49-F238E27FC236}">
                <a16:creationId xmlns:a16="http://schemas.microsoft.com/office/drawing/2014/main" id="{DF8E3BB0-6F57-462C-9837-6291A943B05F}"/>
              </a:ext>
            </a:extLst>
          </p:cNvPr>
          <p:cNvSpPr/>
          <p:nvPr/>
        </p:nvSpPr>
        <p:spPr>
          <a:xfrm>
            <a:off x="10549380" y="4094009"/>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400" b="1" dirty="0">
                <a:solidFill>
                  <a:srgbClr val="60A9FF"/>
                </a:solidFill>
                <a:latin typeface="Barlow" pitchFamily="34" charset="0"/>
                <a:ea typeface="Barlow" pitchFamily="34" charset="-122"/>
                <a:cs typeface="Barlow" pitchFamily="34" charset="-120"/>
              </a:rPr>
              <a:t>Reactive Programming</a:t>
            </a:r>
          </a:p>
        </p:txBody>
      </p:sp>
      <p:sp>
        <p:nvSpPr>
          <p:cNvPr id="26" name="Text 10">
            <a:extLst>
              <a:ext uri="{FF2B5EF4-FFF2-40B4-BE49-F238E27FC236}">
                <a16:creationId xmlns:a16="http://schemas.microsoft.com/office/drawing/2014/main" id="{F12BA4CB-1203-4E76-99BE-5CE31A82353D}"/>
              </a:ext>
            </a:extLst>
          </p:cNvPr>
          <p:cNvSpPr/>
          <p:nvPr/>
        </p:nvSpPr>
        <p:spPr>
          <a:xfrm>
            <a:off x="10508918" y="4726575"/>
            <a:ext cx="4862061" cy="1066205"/>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dirty="0">
                <a:solidFill>
                  <a:srgbClr val="EEEFF5"/>
                </a:solidFill>
                <a:latin typeface="Montserrat" pitchFamily="34" charset="0"/>
                <a:ea typeface="Montserrat" pitchFamily="34" charset="-122"/>
                <a:cs typeface="Montserrat" pitchFamily="34" charset="-120"/>
              </a:rPr>
              <a:t>reactiveVal()</a:t>
            </a:r>
          </a:p>
          <a:p>
            <a:pPr marL="285750" indent="-285750">
              <a:lnSpc>
                <a:spcPts val="2799"/>
              </a:lnSpc>
              <a:buFont typeface="Arial" panose="020B0604020202020204" pitchFamily="34" charset="0"/>
              <a:buChar char="•"/>
            </a:pPr>
            <a:r>
              <a:rPr lang="en-US" dirty="0">
                <a:solidFill>
                  <a:srgbClr val="EEEFF5"/>
                </a:solidFill>
                <a:latin typeface="Montserrat" pitchFamily="34" charset="0"/>
                <a:ea typeface="Montserrat" pitchFamily="34" charset="-122"/>
                <a:cs typeface="Montserrat" pitchFamily="34" charset="-120"/>
              </a:rPr>
              <a:t>observe()</a:t>
            </a:r>
          </a:p>
          <a:p>
            <a:pPr marL="285750" indent="-285750">
              <a:lnSpc>
                <a:spcPts val="2799"/>
              </a:lnSpc>
              <a:buFont typeface="Arial" panose="020B0604020202020204" pitchFamily="34" charset="0"/>
              <a:buChar char="•"/>
            </a:pPr>
            <a:r>
              <a:rPr lang="en-US" dirty="0" err="1">
                <a:solidFill>
                  <a:srgbClr val="EEEFF5"/>
                </a:solidFill>
                <a:latin typeface="Montserrat" pitchFamily="34" charset="0"/>
                <a:ea typeface="Montserrat" pitchFamily="34" charset="-122"/>
                <a:cs typeface="Montserrat" pitchFamily="34" charset="-120"/>
              </a:rPr>
              <a:t>observeEvent</a:t>
            </a:r>
            <a:r>
              <a:rPr lang="en-US" dirty="0">
                <a:solidFill>
                  <a:srgbClr val="EEEFF5"/>
                </a:solidFill>
                <a:latin typeface="Montserrat" pitchFamily="34" charset="0"/>
                <a:ea typeface="Montserrat" pitchFamily="34" charset="-122"/>
                <a:cs typeface="Montserrat" pitchFamily="34" charset="-120"/>
              </a:rPr>
              <a:t>()</a:t>
            </a:r>
          </a:p>
        </p:txBody>
      </p:sp>
      <p:sp>
        <p:nvSpPr>
          <p:cNvPr id="33" name="Text 9">
            <a:extLst>
              <a:ext uri="{FF2B5EF4-FFF2-40B4-BE49-F238E27FC236}">
                <a16:creationId xmlns:a16="http://schemas.microsoft.com/office/drawing/2014/main" id="{D9F0C697-D31E-4676-A00C-94A1B7E61366}"/>
              </a:ext>
            </a:extLst>
          </p:cNvPr>
          <p:cNvSpPr/>
          <p:nvPr/>
        </p:nvSpPr>
        <p:spPr>
          <a:xfrm>
            <a:off x="10589842" y="6177295"/>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400" b="1" dirty="0">
                <a:solidFill>
                  <a:srgbClr val="60A9FF"/>
                </a:solidFill>
                <a:latin typeface="Barlow" pitchFamily="34" charset="0"/>
                <a:ea typeface="Barlow" pitchFamily="34" charset="-122"/>
                <a:cs typeface="Barlow" pitchFamily="34" charset="-120"/>
              </a:rPr>
              <a:t>Server-Side Logic</a:t>
            </a:r>
          </a:p>
        </p:txBody>
      </p:sp>
      <p:sp>
        <p:nvSpPr>
          <p:cNvPr id="34" name="Text 10">
            <a:extLst>
              <a:ext uri="{FF2B5EF4-FFF2-40B4-BE49-F238E27FC236}">
                <a16:creationId xmlns:a16="http://schemas.microsoft.com/office/drawing/2014/main" id="{073A8BC3-36D5-42F9-915E-31E34610625B}"/>
              </a:ext>
            </a:extLst>
          </p:cNvPr>
          <p:cNvSpPr/>
          <p:nvPr/>
        </p:nvSpPr>
        <p:spPr>
          <a:xfrm>
            <a:off x="10549380" y="6809861"/>
            <a:ext cx="4862061" cy="1066205"/>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dirty="0">
                <a:solidFill>
                  <a:srgbClr val="EEEFF5"/>
                </a:solidFill>
                <a:latin typeface="Montserrat" pitchFamily="34" charset="0"/>
                <a:ea typeface="Montserrat" pitchFamily="34" charset="-122"/>
                <a:cs typeface="Montserrat" pitchFamily="34" charset="-120"/>
              </a:rPr>
              <a:t>shinyServer()</a:t>
            </a:r>
          </a:p>
        </p:txBody>
      </p:sp>
    </p:spTree>
    <p:extLst>
      <p:ext uri="{BB962C8B-B14F-4D97-AF65-F5344CB8AC3E}">
        <p14:creationId xmlns:p14="http://schemas.microsoft.com/office/powerpoint/2010/main" val="620536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a:extLst>
              <a:ext uri="{FF2B5EF4-FFF2-40B4-BE49-F238E27FC236}">
                <a16:creationId xmlns:a16="http://schemas.microsoft.com/office/drawing/2014/main" id="{22E256A6-4F76-454E-9E9E-87BEDC81BD2D}"/>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0" y="0"/>
            <a:ext cx="14630400" cy="8229600"/>
          </a:xfrm>
          <a:prstGeom prst="rect">
            <a:avLst/>
          </a:prstGeom>
        </p:spPr>
      </p:pic>
      <p:sp>
        <p:nvSpPr>
          <p:cNvPr id="7" name="Shape 1">
            <a:extLst>
              <a:ext uri="{FF2B5EF4-FFF2-40B4-BE49-F238E27FC236}">
                <a16:creationId xmlns:a16="http://schemas.microsoft.com/office/drawing/2014/main" id="{8B5CF044-BCF4-4845-899D-D249023638C6}"/>
              </a:ext>
            </a:extLst>
          </p:cNvPr>
          <p:cNvSpPr/>
          <p:nvPr/>
        </p:nvSpPr>
        <p:spPr>
          <a:xfrm>
            <a:off x="0" y="-1"/>
            <a:ext cx="14630400" cy="8229600"/>
          </a:xfrm>
          <a:prstGeom prst="rect">
            <a:avLst/>
          </a:prstGeom>
          <a:solidFill>
            <a:srgbClr val="282C32">
              <a:alpha val="84000"/>
            </a:srgbClr>
          </a:solidFill>
          <a:ln/>
        </p:spPr>
        <p:txBody>
          <a:bodyPr/>
          <a:lstStyle/>
          <a:p>
            <a:endParaRPr lang="ru-RU" dirty="0"/>
          </a:p>
        </p:txBody>
      </p:sp>
      <p:pic>
        <p:nvPicPr>
          <p:cNvPr id="5" name="Picture 3">
            <a:extLst>
              <a:ext uri="{FF2B5EF4-FFF2-40B4-BE49-F238E27FC236}">
                <a16:creationId xmlns:a16="http://schemas.microsoft.com/office/drawing/2014/main" id="{7754542A-E052-B388-CD87-D9500A4B3F11}"/>
              </a:ext>
            </a:extLst>
          </p:cNvPr>
          <p:cNvPicPr>
            <a:picLocks noChangeAspect="1"/>
          </p:cNvPicPr>
          <p:nvPr/>
        </p:nvPicPr>
        <p:blipFill>
          <a:blip r:embed="rId3"/>
          <a:stretch>
            <a:fillRect/>
          </a:stretch>
        </p:blipFill>
        <p:spPr>
          <a:xfrm>
            <a:off x="1211098" y="661823"/>
            <a:ext cx="12001982" cy="6905953"/>
          </a:xfrm>
          <a:prstGeom prst="rect">
            <a:avLst/>
          </a:prstGeom>
        </p:spPr>
      </p:pic>
    </p:spTree>
    <p:extLst>
      <p:ext uri="{BB962C8B-B14F-4D97-AF65-F5344CB8AC3E}">
        <p14:creationId xmlns:p14="http://schemas.microsoft.com/office/powerpoint/2010/main" val="11239025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8B8B9036-E41B-43A0-B65E-F1356E53F011}"/>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0" y="0"/>
            <a:ext cx="14630400" cy="8229600"/>
          </a:xfrm>
          <a:prstGeom prst="rect">
            <a:avLst/>
          </a:prstGeom>
        </p:spPr>
      </p:pic>
      <p:sp>
        <p:nvSpPr>
          <p:cNvPr id="7" name="Shape 1">
            <a:extLst>
              <a:ext uri="{FF2B5EF4-FFF2-40B4-BE49-F238E27FC236}">
                <a16:creationId xmlns:a16="http://schemas.microsoft.com/office/drawing/2014/main" id="{92BA6457-2AFD-4DAC-A8E6-E8DD83101603}"/>
              </a:ext>
            </a:extLst>
          </p:cNvPr>
          <p:cNvSpPr/>
          <p:nvPr/>
        </p:nvSpPr>
        <p:spPr>
          <a:xfrm>
            <a:off x="0" y="0"/>
            <a:ext cx="14630400" cy="8229600"/>
          </a:xfrm>
          <a:prstGeom prst="rect">
            <a:avLst/>
          </a:prstGeom>
          <a:solidFill>
            <a:srgbClr val="282C32">
              <a:alpha val="84000"/>
            </a:srgbClr>
          </a:solidFill>
          <a:ln/>
        </p:spPr>
        <p:txBody>
          <a:bodyPr/>
          <a:lstStyle/>
          <a:p>
            <a:endParaRPr lang="ru-RU" dirty="0"/>
          </a:p>
        </p:txBody>
      </p:sp>
      <p:pic>
        <p:nvPicPr>
          <p:cNvPr id="6" name="Picture 5">
            <a:extLst>
              <a:ext uri="{FF2B5EF4-FFF2-40B4-BE49-F238E27FC236}">
                <a16:creationId xmlns:a16="http://schemas.microsoft.com/office/drawing/2014/main" id="{DC134FFC-9BBE-153B-8DF5-518D171413DD}"/>
              </a:ext>
            </a:extLst>
          </p:cNvPr>
          <p:cNvPicPr>
            <a:picLocks noChangeAspect="1"/>
          </p:cNvPicPr>
          <p:nvPr/>
        </p:nvPicPr>
        <p:blipFill>
          <a:blip r:embed="rId3"/>
          <a:stretch>
            <a:fillRect/>
          </a:stretch>
        </p:blipFill>
        <p:spPr>
          <a:xfrm>
            <a:off x="1251452" y="685800"/>
            <a:ext cx="12127496" cy="6858000"/>
          </a:xfrm>
          <a:prstGeom prst="rect">
            <a:avLst/>
          </a:prstGeom>
        </p:spPr>
      </p:pic>
    </p:spTree>
    <p:extLst>
      <p:ext uri="{BB962C8B-B14F-4D97-AF65-F5344CB8AC3E}">
        <p14:creationId xmlns:p14="http://schemas.microsoft.com/office/powerpoint/2010/main" val="5735698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9B427457-771C-4829-ADDD-45A5F66FD2AC}"/>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0" y="0"/>
            <a:ext cx="14630400" cy="8229600"/>
          </a:xfrm>
          <a:prstGeom prst="rect">
            <a:avLst/>
          </a:prstGeom>
        </p:spPr>
      </p:pic>
      <p:sp>
        <p:nvSpPr>
          <p:cNvPr id="6" name="Shape 1">
            <a:extLst>
              <a:ext uri="{FF2B5EF4-FFF2-40B4-BE49-F238E27FC236}">
                <a16:creationId xmlns:a16="http://schemas.microsoft.com/office/drawing/2014/main" id="{157E2F15-8C92-4478-8A83-EC0E4BA1AF08}"/>
              </a:ext>
            </a:extLst>
          </p:cNvPr>
          <p:cNvSpPr/>
          <p:nvPr/>
        </p:nvSpPr>
        <p:spPr>
          <a:xfrm>
            <a:off x="0" y="0"/>
            <a:ext cx="14630400" cy="8229600"/>
          </a:xfrm>
          <a:prstGeom prst="rect">
            <a:avLst/>
          </a:prstGeom>
          <a:solidFill>
            <a:srgbClr val="282C32">
              <a:alpha val="84000"/>
            </a:srgbClr>
          </a:solidFill>
          <a:ln/>
        </p:spPr>
        <p:txBody>
          <a:bodyPr/>
          <a:lstStyle/>
          <a:p>
            <a:endParaRPr lang="ru-RU" dirty="0"/>
          </a:p>
        </p:txBody>
      </p:sp>
      <p:pic>
        <p:nvPicPr>
          <p:cNvPr id="4" name="Picture 2">
            <a:extLst>
              <a:ext uri="{FF2B5EF4-FFF2-40B4-BE49-F238E27FC236}">
                <a16:creationId xmlns:a16="http://schemas.microsoft.com/office/drawing/2014/main" id="{6CD7F000-FE7E-4A68-A5FF-B0E440009AD6}"/>
              </a:ext>
            </a:extLst>
          </p:cNvPr>
          <p:cNvPicPr>
            <a:picLocks noChangeAspect="1"/>
          </p:cNvPicPr>
          <p:nvPr/>
        </p:nvPicPr>
        <p:blipFill>
          <a:blip r:embed="rId3"/>
          <a:stretch>
            <a:fillRect/>
          </a:stretch>
        </p:blipFill>
        <p:spPr>
          <a:xfrm>
            <a:off x="1691640" y="685800"/>
            <a:ext cx="11966511" cy="6858000"/>
          </a:xfrm>
          <a:prstGeom prst="rect">
            <a:avLst/>
          </a:prstGeom>
        </p:spPr>
      </p:pic>
    </p:spTree>
    <p:extLst>
      <p:ext uri="{BB962C8B-B14F-4D97-AF65-F5344CB8AC3E}">
        <p14:creationId xmlns:p14="http://schemas.microsoft.com/office/powerpoint/2010/main" val="2182519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FA58A5BA-79A6-40A9-8A3B-BDED3BF2124D}"/>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0" y="0"/>
            <a:ext cx="14630400" cy="8229600"/>
          </a:xfrm>
          <a:prstGeom prst="rect">
            <a:avLst/>
          </a:prstGeom>
        </p:spPr>
      </p:pic>
      <p:sp>
        <p:nvSpPr>
          <p:cNvPr id="6" name="Shape 1">
            <a:extLst>
              <a:ext uri="{FF2B5EF4-FFF2-40B4-BE49-F238E27FC236}">
                <a16:creationId xmlns:a16="http://schemas.microsoft.com/office/drawing/2014/main" id="{E1236C20-F9E9-4759-824C-5F8A54C4C21D}"/>
              </a:ext>
            </a:extLst>
          </p:cNvPr>
          <p:cNvSpPr/>
          <p:nvPr/>
        </p:nvSpPr>
        <p:spPr>
          <a:xfrm>
            <a:off x="0" y="18240"/>
            <a:ext cx="14630400" cy="8229600"/>
          </a:xfrm>
          <a:prstGeom prst="rect">
            <a:avLst/>
          </a:prstGeom>
          <a:solidFill>
            <a:srgbClr val="282C32">
              <a:alpha val="84000"/>
            </a:srgbClr>
          </a:solidFill>
          <a:ln/>
        </p:spPr>
        <p:txBody>
          <a:bodyPr/>
          <a:lstStyle/>
          <a:p>
            <a:endParaRPr lang="ru-RU" dirty="0"/>
          </a:p>
        </p:txBody>
      </p:sp>
      <p:pic>
        <p:nvPicPr>
          <p:cNvPr id="5" name="Picture 3">
            <a:extLst>
              <a:ext uri="{FF2B5EF4-FFF2-40B4-BE49-F238E27FC236}">
                <a16:creationId xmlns:a16="http://schemas.microsoft.com/office/drawing/2014/main" id="{6983017D-DBFC-446A-B7CA-D9093C0B7BD7}"/>
              </a:ext>
            </a:extLst>
          </p:cNvPr>
          <p:cNvPicPr>
            <a:picLocks noChangeAspect="1"/>
          </p:cNvPicPr>
          <p:nvPr/>
        </p:nvPicPr>
        <p:blipFill>
          <a:blip r:embed="rId3"/>
          <a:stretch>
            <a:fillRect/>
          </a:stretch>
        </p:blipFill>
        <p:spPr>
          <a:xfrm>
            <a:off x="539458" y="312525"/>
            <a:ext cx="13487093" cy="7641030"/>
          </a:xfrm>
          <a:prstGeom prst="rect">
            <a:avLst/>
          </a:prstGeom>
        </p:spPr>
      </p:pic>
    </p:spTree>
    <p:extLst>
      <p:ext uri="{BB962C8B-B14F-4D97-AF65-F5344CB8AC3E}">
        <p14:creationId xmlns:p14="http://schemas.microsoft.com/office/powerpoint/2010/main" val="191003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3584496"/>
            <a:ext cx="7115056"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Thank you for your attention!</a:t>
            </a:r>
            <a:endParaRPr lang="en-US" sz="437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descr="Процессор с двоичными числами и схемой">
            <a:extLst>
              <a:ext uri="{FF2B5EF4-FFF2-40B4-BE49-F238E27FC236}">
                <a16:creationId xmlns:a16="http://schemas.microsoft.com/office/drawing/2014/main" id="{C934E2C4-06C6-40A2-887C-A44102083B9E}"/>
              </a:ext>
            </a:extLst>
          </p:cNvPr>
          <p:cNvPicPr>
            <a:picLocks noChangeAspect="1"/>
          </p:cNvPicPr>
          <p:nvPr/>
        </p:nvPicPr>
        <p:blipFill>
          <a:blip r:embed="rId2"/>
          <a:stretch>
            <a:fillRect/>
          </a:stretch>
        </p:blipFill>
        <p:spPr>
          <a:xfrm>
            <a:off x="0" y="0"/>
            <a:ext cx="14630400" cy="8229600"/>
          </a:xfrm>
          <a:prstGeom prst="rect">
            <a:avLst/>
          </a:prstGeom>
        </p:spPr>
      </p:pic>
      <p:sp>
        <p:nvSpPr>
          <p:cNvPr id="2" name="Shape 1">
            <a:extLst>
              <a:ext uri="{FF2B5EF4-FFF2-40B4-BE49-F238E27FC236}">
                <a16:creationId xmlns:a16="http://schemas.microsoft.com/office/drawing/2014/main" id="{1F0DFE25-3396-265A-A1E7-D09645F1486E}"/>
              </a:ext>
            </a:extLst>
          </p:cNvPr>
          <p:cNvSpPr/>
          <p:nvPr/>
        </p:nvSpPr>
        <p:spPr>
          <a:xfrm>
            <a:off x="0" y="0"/>
            <a:ext cx="14630400" cy="8229600"/>
          </a:xfrm>
          <a:prstGeom prst="rect">
            <a:avLst/>
          </a:prstGeom>
          <a:solidFill>
            <a:srgbClr val="282C32">
              <a:alpha val="84000"/>
            </a:srgbClr>
          </a:solidFill>
          <a:ln/>
        </p:spPr>
        <p:txBody>
          <a:bodyPr/>
          <a:lstStyle/>
          <a:p>
            <a:endParaRPr lang="ru-RU" dirty="0"/>
          </a:p>
        </p:txBody>
      </p:sp>
      <p:sp>
        <p:nvSpPr>
          <p:cNvPr id="3" name="Text 3">
            <a:extLst>
              <a:ext uri="{FF2B5EF4-FFF2-40B4-BE49-F238E27FC236}">
                <a16:creationId xmlns:a16="http://schemas.microsoft.com/office/drawing/2014/main" id="{FFE678AD-EF3D-CCD7-C4A1-C4FBEBB4AA8B}"/>
              </a:ext>
            </a:extLst>
          </p:cNvPr>
          <p:cNvSpPr/>
          <p:nvPr/>
        </p:nvSpPr>
        <p:spPr>
          <a:xfrm>
            <a:off x="1909012" y="5272166"/>
            <a:ext cx="11004883" cy="2408443"/>
          </a:xfrm>
          <a:prstGeom prst="rect">
            <a:avLst/>
          </a:prstGeom>
          <a:noFill/>
          <a:ln/>
        </p:spPr>
        <p:txBody>
          <a:bodyPr wrap="square" rtlCol="0" anchor="t"/>
          <a:lstStyle/>
          <a:p>
            <a:pPr marL="0" indent="0" algn="just">
              <a:lnSpc>
                <a:spcPts val="2716"/>
              </a:lnSpc>
              <a:buNone/>
            </a:pPr>
            <a:r>
              <a:rPr lang="en-US" sz="2000" dirty="0">
                <a:solidFill>
                  <a:srgbClr val="EEEFF5"/>
                </a:solidFill>
                <a:latin typeface="Montserrat" pitchFamily="34" charset="0"/>
                <a:ea typeface="Montserrat" pitchFamily="34" charset="-122"/>
                <a:cs typeface="Montserrat" pitchFamily="34" charset="-120"/>
              </a:rPr>
              <a:t>This student management system project focuses on creating a user-friendly and secure computer system for managing students, designed for long-term usability and scalability to accommodate the growing needs of educational institutions. The primary objective is to organize information effectively to minimize mistakes and ensure quick and easy access to data, enhance collaboration among students to improve their learning experience.</a:t>
            </a:r>
            <a:endParaRPr lang="en-US" sz="2000" dirty="0"/>
          </a:p>
        </p:txBody>
      </p:sp>
      <p:pic>
        <p:nvPicPr>
          <p:cNvPr id="7" name="Рисунок 6">
            <a:extLst>
              <a:ext uri="{FF2B5EF4-FFF2-40B4-BE49-F238E27FC236}">
                <a16:creationId xmlns:a16="http://schemas.microsoft.com/office/drawing/2014/main" id="{CE3F1145-067F-48B8-B98F-B3915992F9FD}"/>
              </a:ext>
            </a:extLst>
          </p:cNvPr>
          <p:cNvPicPr>
            <a:picLocks noChangeAspect="1"/>
          </p:cNvPicPr>
          <p:nvPr/>
        </p:nvPicPr>
        <p:blipFill>
          <a:blip r:embed="rId3"/>
          <a:stretch>
            <a:fillRect/>
          </a:stretch>
        </p:blipFill>
        <p:spPr>
          <a:xfrm>
            <a:off x="3932900" y="413599"/>
            <a:ext cx="6764600" cy="454610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261458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16" name="Рисунок 15">
            <a:extLst>
              <a:ext uri="{FF2B5EF4-FFF2-40B4-BE49-F238E27FC236}">
                <a16:creationId xmlns:a16="http://schemas.microsoft.com/office/drawing/2014/main" id="{542E339D-85FA-444B-A011-F8A8ABCF1EE5}"/>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0" y="0"/>
            <a:ext cx="14630400" cy="8229600"/>
          </a:xfrm>
          <a:prstGeom prst="rect">
            <a:avLst/>
          </a:prstGeom>
        </p:spPr>
      </p:pic>
      <p:sp>
        <p:nvSpPr>
          <p:cNvPr id="17" name="Shape 1">
            <a:extLst>
              <a:ext uri="{FF2B5EF4-FFF2-40B4-BE49-F238E27FC236}">
                <a16:creationId xmlns:a16="http://schemas.microsoft.com/office/drawing/2014/main" id="{6E77C6C5-6DEF-48DC-B460-E53F7523A53C}"/>
              </a:ext>
            </a:extLst>
          </p:cNvPr>
          <p:cNvSpPr/>
          <p:nvPr/>
        </p:nvSpPr>
        <p:spPr>
          <a:xfrm>
            <a:off x="0" y="0"/>
            <a:ext cx="14630400" cy="8229600"/>
          </a:xfrm>
          <a:prstGeom prst="rect">
            <a:avLst/>
          </a:prstGeom>
          <a:solidFill>
            <a:srgbClr val="282C32">
              <a:alpha val="84000"/>
            </a:srgbClr>
          </a:solidFill>
          <a:ln/>
        </p:spPr>
        <p:txBody>
          <a:bodyPr/>
          <a:lstStyle/>
          <a:p>
            <a:endParaRPr lang="ru-RU" dirty="0"/>
          </a:p>
        </p:txBody>
      </p:sp>
      <p:sp>
        <p:nvSpPr>
          <p:cNvPr id="6" name="Text 3"/>
          <p:cNvSpPr/>
          <p:nvPr/>
        </p:nvSpPr>
        <p:spPr>
          <a:xfrm>
            <a:off x="1760220" y="1051322"/>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Project Overview</a:t>
            </a:r>
            <a:endParaRPr lang="en-US" sz="4374" dirty="0"/>
          </a:p>
        </p:txBody>
      </p:sp>
      <p:sp>
        <p:nvSpPr>
          <p:cNvPr id="9" name="Text 6"/>
          <p:cNvSpPr/>
          <p:nvPr/>
        </p:nvSpPr>
        <p:spPr>
          <a:xfrm>
            <a:off x="1760221" y="2914055"/>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Objective</a:t>
            </a:r>
            <a:endParaRPr lang="en-US" sz="2187" dirty="0"/>
          </a:p>
        </p:txBody>
      </p:sp>
      <p:sp>
        <p:nvSpPr>
          <p:cNvPr id="10" name="Text 7"/>
          <p:cNvSpPr/>
          <p:nvPr/>
        </p:nvSpPr>
        <p:spPr>
          <a:xfrm>
            <a:off x="1760221" y="3394472"/>
            <a:ext cx="4721781" cy="3198614"/>
          </a:xfrm>
          <a:prstGeom prst="rect">
            <a:avLst/>
          </a:prstGeom>
          <a:noFill/>
          <a:ln/>
        </p:spPr>
        <p:txBody>
          <a:bodyPr wrap="square" rtlCol="0" anchor="t"/>
          <a:lstStyle/>
          <a:p>
            <a:pPr marL="0" indent="0" algn="just">
              <a:lnSpc>
                <a:spcPts val="2716"/>
              </a:lnSpc>
              <a:buNone/>
            </a:pPr>
            <a:r>
              <a:rPr lang="en-US" sz="1800" dirty="0">
                <a:solidFill>
                  <a:srgbClr val="EEEFF5"/>
                </a:solidFill>
                <a:latin typeface="Montserrat" pitchFamily="34" charset="0"/>
                <a:ea typeface="Montserrat" pitchFamily="34" charset="-122"/>
                <a:cs typeface="Montserrat" pitchFamily="34" charset="-120"/>
              </a:rPr>
              <a:t>The Student Management System project aims to create an interactive web application to streamline student record management in educational institutions. It simplifies data entry, storage, and retrieval of student information, providing a user-friendly interface for administrators, faculty, and students.</a:t>
            </a:r>
            <a:endParaRPr lang="en-US" sz="1800" dirty="0"/>
          </a:p>
        </p:txBody>
      </p:sp>
      <p:sp>
        <p:nvSpPr>
          <p:cNvPr id="13" name="Text 10"/>
          <p:cNvSpPr/>
          <p:nvPr/>
        </p:nvSpPr>
        <p:spPr>
          <a:xfrm>
            <a:off x="8148399" y="2914055"/>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Key features </a:t>
            </a:r>
            <a:endParaRPr lang="en-US" sz="2187" dirty="0"/>
          </a:p>
        </p:txBody>
      </p:sp>
      <p:sp>
        <p:nvSpPr>
          <p:cNvPr id="14" name="Text 11"/>
          <p:cNvSpPr/>
          <p:nvPr/>
        </p:nvSpPr>
        <p:spPr>
          <a:xfrm>
            <a:off x="8148399" y="3394472"/>
            <a:ext cx="4721781" cy="1777008"/>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Secure User </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Automated Record-Keeping</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Real-Time Updates and </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Data Analysis and </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Generation of Detailed</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Easy Data Export in CSV.</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Рисунок 12" descr="Процессор с двоичными числами и схемой">
            <a:extLst>
              <a:ext uri="{FF2B5EF4-FFF2-40B4-BE49-F238E27FC236}">
                <a16:creationId xmlns:a16="http://schemas.microsoft.com/office/drawing/2014/main" id="{6DD011FA-C3C5-46DF-BA56-77B2C9796A22}"/>
              </a:ext>
            </a:extLst>
          </p:cNvPr>
          <p:cNvPicPr>
            <a:picLocks noChangeAspect="1"/>
          </p:cNvPicPr>
          <p:nvPr/>
        </p:nvPicPr>
        <p:blipFill>
          <a:blip r:embed="rId3"/>
          <a:stretch>
            <a:fillRect/>
          </a:stretch>
        </p:blipFill>
        <p:spPr>
          <a:xfrm>
            <a:off x="0" y="0"/>
            <a:ext cx="14630400" cy="8229600"/>
          </a:xfrm>
          <a:prstGeom prst="rect">
            <a:avLst/>
          </a:prstGeom>
        </p:spPr>
      </p:pic>
      <p:sp>
        <p:nvSpPr>
          <p:cNvPr id="14" name="Shape 1">
            <a:extLst>
              <a:ext uri="{FF2B5EF4-FFF2-40B4-BE49-F238E27FC236}">
                <a16:creationId xmlns:a16="http://schemas.microsoft.com/office/drawing/2014/main" id="{55524450-C760-48E2-8641-1B2F7B6AFC01}"/>
              </a:ext>
            </a:extLst>
          </p:cNvPr>
          <p:cNvSpPr/>
          <p:nvPr/>
        </p:nvSpPr>
        <p:spPr>
          <a:xfrm>
            <a:off x="0" y="-20499"/>
            <a:ext cx="14630400" cy="8229600"/>
          </a:xfrm>
          <a:prstGeom prst="rect">
            <a:avLst/>
          </a:prstGeom>
          <a:solidFill>
            <a:srgbClr val="282C32">
              <a:alpha val="84000"/>
            </a:srgbClr>
          </a:solidFill>
          <a:ln/>
        </p:spPr>
        <p:txBody>
          <a:bodyPr/>
          <a:lstStyle/>
          <a:p>
            <a:endParaRPr lang="ru-RU" dirty="0"/>
          </a:p>
        </p:txBody>
      </p:sp>
      <p:sp>
        <p:nvSpPr>
          <p:cNvPr id="5" name="Text 3"/>
          <p:cNvSpPr/>
          <p:nvPr/>
        </p:nvSpPr>
        <p:spPr>
          <a:xfrm>
            <a:off x="1773268" y="1681417"/>
            <a:ext cx="2777490" cy="347186"/>
          </a:xfrm>
          <a:prstGeom prst="rect">
            <a:avLst/>
          </a:prstGeom>
          <a:noFill/>
          <a:ln/>
        </p:spPr>
        <p:txBody>
          <a:bodyPr wrap="none" rtlCol="0" anchor="t"/>
          <a:lstStyle/>
          <a:p>
            <a:pPr marL="342900" indent="-342900" algn="ctr">
              <a:lnSpc>
                <a:spcPts val="2734"/>
              </a:lnSpc>
              <a:buFont typeface="Wingdings" panose="05000000000000000000" pitchFamily="2" charset="2"/>
              <a:buChar char="§"/>
            </a:pPr>
            <a:r>
              <a:rPr lang="en-US" sz="2187" b="1" dirty="0">
                <a:solidFill>
                  <a:srgbClr val="60A9FF"/>
                </a:solidFill>
                <a:latin typeface="Barlow" pitchFamily="34" charset="0"/>
                <a:ea typeface="Barlow" pitchFamily="34" charset="-122"/>
                <a:cs typeface="Barlow" pitchFamily="34" charset="-120"/>
              </a:rPr>
              <a:t> Web Framework</a:t>
            </a:r>
            <a:endParaRPr lang="en-US" sz="2187" dirty="0"/>
          </a:p>
        </p:txBody>
      </p:sp>
      <p:sp>
        <p:nvSpPr>
          <p:cNvPr id="6" name="Text 4"/>
          <p:cNvSpPr/>
          <p:nvPr/>
        </p:nvSpPr>
        <p:spPr>
          <a:xfrm>
            <a:off x="1140807" y="2350483"/>
            <a:ext cx="4426029" cy="1066205"/>
          </a:xfrm>
          <a:prstGeom prst="rect">
            <a:avLst/>
          </a:prstGeom>
          <a:noFill/>
          <a:ln/>
        </p:spPr>
        <p:txBody>
          <a:bodyPr wrap="square" rtlCol="0" anchor="t"/>
          <a:lstStyle/>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Shiny: interactive web applications directly from R  user interface and server logic</a:t>
            </a:r>
          </a:p>
          <a:p>
            <a:pPr marL="0" indent="0" algn="just">
              <a:lnSpc>
                <a:spcPts val="2799"/>
              </a:lnSpc>
              <a:buNone/>
            </a:pPr>
            <a:endParaRPr lang="en-US" sz="1750" dirty="0">
              <a:solidFill>
                <a:srgbClr val="EEEFF5"/>
              </a:solidFill>
              <a:latin typeface="Montserrat" pitchFamily="34" charset="0"/>
              <a:ea typeface="Montserrat" pitchFamily="34" charset="-122"/>
              <a:cs typeface="Montserrat" pitchFamily="34" charset="-120"/>
            </a:endParaRPr>
          </a:p>
          <a:p>
            <a:pPr marL="0" indent="0" algn="just">
              <a:lnSpc>
                <a:spcPts val="2799"/>
              </a:lnSpc>
              <a:buNone/>
            </a:pPr>
            <a:endParaRPr lang="en-US" sz="1750" dirty="0">
              <a:solidFill>
                <a:srgbClr val="EEEFF5"/>
              </a:solidFill>
              <a:latin typeface="Montserrat" pitchFamily="34" charset="0"/>
              <a:ea typeface="Montserrat" pitchFamily="34" charset="-122"/>
              <a:cs typeface="Montserrat" pitchFamily="34" charset="-120"/>
            </a:endParaRPr>
          </a:p>
        </p:txBody>
      </p:sp>
      <p:sp>
        <p:nvSpPr>
          <p:cNvPr id="11" name="Text 9"/>
          <p:cNvSpPr/>
          <p:nvPr/>
        </p:nvSpPr>
        <p:spPr>
          <a:xfrm>
            <a:off x="1965076" y="3747115"/>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187" b="1" dirty="0">
                <a:solidFill>
                  <a:srgbClr val="60A9FF"/>
                </a:solidFill>
                <a:latin typeface="Barlow" pitchFamily="34" charset="0"/>
                <a:ea typeface="Barlow" pitchFamily="34" charset="-122"/>
                <a:cs typeface="Barlow" pitchFamily="34" charset="-120"/>
              </a:rPr>
              <a:t>Shiny BS</a:t>
            </a:r>
          </a:p>
        </p:txBody>
      </p:sp>
      <p:sp>
        <p:nvSpPr>
          <p:cNvPr id="12" name="Text 10"/>
          <p:cNvSpPr/>
          <p:nvPr/>
        </p:nvSpPr>
        <p:spPr>
          <a:xfrm>
            <a:off x="1140807" y="4475141"/>
            <a:ext cx="4862061" cy="1066205"/>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Provides additional Bootstrap components for Shiny.</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Used for creating modal dialogs and other interactive UI components.</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Facilitates the creation of dynamic and responsive user interfaces</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Adds specific interactive Bootstrap elements to enhance user interaction within the Shiny app</a:t>
            </a:r>
          </a:p>
        </p:txBody>
      </p:sp>
      <p:sp>
        <p:nvSpPr>
          <p:cNvPr id="15" name="Text 13"/>
          <p:cNvSpPr/>
          <p:nvPr/>
        </p:nvSpPr>
        <p:spPr>
          <a:xfrm>
            <a:off x="9899402" y="1681417"/>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187" b="1" dirty="0">
                <a:solidFill>
                  <a:srgbClr val="60A9FF"/>
                </a:solidFill>
                <a:latin typeface="Barlow" pitchFamily="34" charset="0"/>
                <a:ea typeface="Barlow" pitchFamily="34" charset="-122"/>
                <a:cs typeface="Barlow" pitchFamily="34" charset="-120"/>
              </a:rPr>
              <a:t>Shinythemes</a:t>
            </a:r>
            <a:endParaRPr lang="en-US" sz="2187" dirty="0"/>
          </a:p>
        </p:txBody>
      </p:sp>
      <p:sp>
        <p:nvSpPr>
          <p:cNvPr id="16" name="Text 14"/>
          <p:cNvSpPr/>
          <p:nvPr/>
        </p:nvSpPr>
        <p:spPr>
          <a:xfrm>
            <a:off x="7894627" y="2242397"/>
            <a:ext cx="6240474" cy="1777008"/>
          </a:xfrm>
          <a:prstGeom prst="rect">
            <a:avLst/>
          </a:prstGeom>
          <a:noFill/>
          <a:ln/>
        </p:spPr>
        <p:txBody>
          <a:bodyPr wrap="square" rtlCol="0" anchor="t"/>
          <a:lstStyle/>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Provides pre-made themes for Shiny applications. without the need for extensive CSS knowledge</a:t>
            </a:r>
          </a:p>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Enhances the visual appeal and user interface of the application.</a:t>
            </a:r>
          </a:p>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Changes the styling and appearance of the entire Shiny app with a single theme selection.</a:t>
            </a:r>
          </a:p>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Shiny BS</a:t>
            </a:r>
          </a:p>
        </p:txBody>
      </p:sp>
      <p:sp>
        <p:nvSpPr>
          <p:cNvPr id="39" name="Text 2">
            <a:extLst>
              <a:ext uri="{FF2B5EF4-FFF2-40B4-BE49-F238E27FC236}">
                <a16:creationId xmlns:a16="http://schemas.microsoft.com/office/drawing/2014/main" id="{1954CB01-4987-462E-88D2-096C70F078C1}"/>
              </a:ext>
            </a:extLst>
          </p:cNvPr>
          <p:cNvSpPr/>
          <p:nvPr/>
        </p:nvSpPr>
        <p:spPr>
          <a:xfrm>
            <a:off x="5576738" y="345071"/>
            <a:ext cx="3317915" cy="880632"/>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Tools Used</a:t>
            </a:r>
            <a:endParaRPr lang="en-US" sz="4374" dirty="0"/>
          </a:p>
        </p:txBody>
      </p:sp>
    </p:spTree>
    <p:extLst>
      <p:ext uri="{BB962C8B-B14F-4D97-AF65-F5344CB8AC3E}">
        <p14:creationId xmlns:p14="http://schemas.microsoft.com/office/powerpoint/2010/main" val="869510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Рисунок 12" descr="Процессор с двоичными числами и схемой">
            <a:extLst>
              <a:ext uri="{FF2B5EF4-FFF2-40B4-BE49-F238E27FC236}">
                <a16:creationId xmlns:a16="http://schemas.microsoft.com/office/drawing/2014/main" id="{357C9613-CCB5-44A5-BEE4-513849D638C4}"/>
              </a:ext>
            </a:extLst>
          </p:cNvPr>
          <p:cNvPicPr>
            <a:picLocks noChangeAspect="1"/>
          </p:cNvPicPr>
          <p:nvPr/>
        </p:nvPicPr>
        <p:blipFill>
          <a:blip r:embed="rId2"/>
          <a:stretch>
            <a:fillRect/>
          </a:stretch>
        </p:blipFill>
        <p:spPr>
          <a:xfrm>
            <a:off x="0" y="0"/>
            <a:ext cx="14630400" cy="8229600"/>
          </a:xfrm>
          <a:prstGeom prst="rect">
            <a:avLst/>
          </a:prstGeom>
        </p:spPr>
      </p:pic>
      <p:sp>
        <p:nvSpPr>
          <p:cNvPr id="14" name="Shape 1">
            <a:extLst>
              <a:ext uri="{FF2B5EF4-FFF2-40B4-BE49-F238E27FC236}">
                <a16:creationId xmlns:a16="http://schemas.microsoft.com/office/drawing/2014/main" id="{6498023D-3E25-44CC-A506-318EF0A021BF}"/>
              </a:ext>
            </a:extLst>
          </p:cNvPr>
          <p:cNvSpPr/>
          <p:nvPr/>
        </p:nvSpPr>
        <p:spPr>
          <a:xfrm>
            <a:off x="0" y="0"/>
            <a:ext cx="14630400" cy="8229600"/>
          </a:xfrm>
          <a:prstGeom prst="rect">
            <a:avLst/>
          </a:prstGeom>
          <a:solidFill>
            <a:srgbClr val="282C32">
              <a:alpha val="84000"/>
            </a:srgbClr>
          </a:solidFill>
          <a:ln/>
        </p:spPr>
        <p:txBody>
          <a:bodyPr/>
          <a:lstStyle/>
          <a:p>
            <a:endParaRPr lang="ru-RU" dirty="0"/>
          </a:p>
        </p:txBody>
      </p:sp>
      <p:sp>
        <p:nvSpPr>
          <p:cNvPr id="4" name="Text 2">
            <a:extLst>
              <a:ext uri="{FF2B5EF4-FFF2-40B4-BE49-F238E27FC236}">
                <a16:creationId xmlns:a16="http://schemas.microsoft.com/office/drawing/2014/main" id="{F727C14A-062D-4BF8-80E2-25EC1AC5D3B5}"/>
              </a:ext>
            </a:extLst>
          </p:cNvPr>
          <p:cNvSpPr/>
          <p:nvPr/>
        </p:nvSpPr>
        <p:spPr>
          <a:xfrm>
            <a:off x="5576738" y="345071"/>
            <a:ext cx="3317915" cy="880632"/>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rPr>
              <a:t>Cont …</a:t>
            </a:r>
            <a:endParaRPr lang="en-US" sz="4374" dirty="0"/>
          </a:p>
        </p:txBody>
      </p:sp>
      <p:sp>
        <p:nvSpPr>
          <p:cNvPr id="5" name="Text 3">
            <a:extLst>
              <a:ext uri="{FF2B5EF4-FFF2-40B4-BE49-F238E27FC236}">
                <a16:creationId xmlns:a16="http://schemas.microsoft.com/office/drawing/2014/main" id="{F5D0B50E-EFAC-40D1-985E-9F688CD0CA49}"/>
              </a:ext>
            </a:extLst>
          </p:cNvPr>
          <p:cNvSpPr/>
          <p:nvPr/>
        </p:nvSpPr>
        <p:spPr>
          <a:xfrm>
            <a:off x="9767233" y="1590557"/>
            <a:ext cx="2777490" cy="347186"/>
          </a:xfrm>
          <a:prstGeom prst="rect">
            <a:avLst/>
          </a:prstGeom>
          <a:noFill/>
          <a:ln/>
        </p:spPr>
        <p:txBody>
          <a:bodyPr wrap="none" rtlCol="0" anchor="t"/>
          <a:lstStyle/>
          <a:p>
            <a:pPr marL="342900" indent="-342900" algn="ctr">
              <a:lnSpc>
                <a:spcPts val="2734"/>
              </a:lnSpc>
              <a:buFont typeface="Wingdings" panose="05000000000000000000" pitchFamily="2" charset="2"/>
              <a:buChar char="§"/>
            </a:pPr>
            <a:r>
              <a:rPr lang="en-US" sz="2187" b="1" dirty="0">
                <a:solidFill>
                  <a:srgbClr val="60A9FF"/>
                </a:solidFill>
                <a:latin typeface="Barlow" pitchFamily="34" charset="0"/>
                <a:ea typeface="Barlow" pitchFamily="34" charset="-122"/>
                <a:cs typeface="Barlow" pitchFamily="34" charset="-120"/>
              </a:rPr>
              <a:t>Database</a:t>
            </a:r>
            <a:endParaRPr lang="en-US" sz="2187" dirty="0"/>
          </a:p>
        </p:txBody>
      </p:sp>
      <p:sp>
        <p:nvSpPr>
          <p:cNvPr id="6" name="Text 4">
            <a:extLst>
              <a:ext uri="{FF2B5EF4-FFF2-40B4-BE49-F238E27FC236}">
                <a16:creationId xmlns:a16="http://schemas.microsoft.com/office/drawing/2014/main" id="{9C1309DB-C940-46CE-ABFE-BAADC12D2482}"/>
              </a:ext>
            </a:extLst>
          </p:cNvPr>
          <p:cNvSpPr/>
          <p:nvPr/>
        </p:nvSpPr>
        <p:spPr>
          <a:xfrm>
            <a:off x="9128129" y="2039126"/>
            <a:ext cx="4426029" cy="1066205"/>
          </a:xfrm>
          <a:prstGeom prst="rect">
            <a:avLst/>
          </a:prstGeom>
          <a:noFill/>
          <a:ln/>
        </p:spPr>
        <p:txBody>
          <a:bodyPr wrap="square" rtlCol="0" anchor="t"/>
          <a:lstStyle/>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MariaDB</a:t>
            </a:r>
          </a:p>
        </p:txBody>
      </p:sp>
      <p:sp>
        <p:nvSpPr>
          <p:cNvPr id="11" name="Text 13">
            <a:extLst>
              <a:ext uri="{FF2B5EF4-FFF2-40B4-BE49-F238E27FC236}">
                <a16:creationId xmlns:a16="http://schemas.microsoft.com/office/drawing/2014/main" id="{EA555E87-DE03-4230-BBF7-B9BEEB60F887}"/>
              </a:ext>
            </a:extLst>
          </p:cNvPr>
          <p:cNvSpPr/>
          <p:nvPr/>
        </p:nvSpPr>
        <p:spPr>
          <a:xfrm>
            <a:off x="2706242" y="1572995"/>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187" b="1" dirty="0">
                <a:solidFill>
                  <a:srgbClr val="60A9FF"/>
                </a:solidFill>
                <a:latin typeface="Barlow" pitchFamily="34" charset="0"/>
                <a:ea typeface="Barlow" pitchFamily="34" charset="-122"/>
                <a:cs typeface="Barlow" pitchFamily="34" charset="-120"/>
              </a:rPr>
              <a:t>RMariaDB</a:t>
            </a:r>
          </a:p>
        </p:txBody>
      </p:sp>
      <p:sp>
        <p:nvSpPr>
          <p:cNvPr id="12" name="Text 14">
            <a:extLst>
              <a:ext uri="{FF2B5EF4-FFF2-40B4-BE49-F238E27FC236}">
                <a16:creationId xmlns:a16="http://schemas.microsoft.com/office/drawing/2014/main" id="{8A7E6F79-599C-480A-BB2F-66E1FD1B9DA3}"/>
              </a:ext>
            </a:extLst>
          </p:cNvPr>
          <p:cNvSpPr/>
          <p:nvPr/>
        </p:nvSpPr>
        <p:spPr>
          <a:xfrm>
            <a:off x="1120220" y="1920181"/>
            <a:ext cx="5909229" cy="1777008"/>
          </a:xfrm>
          <a:prstGeom prst="rect">
            <a:avLst/>
          </a:prstGeom>
          <a:noFill/>
          <a:ln/>
        </p:spPr>
        <p:txBody>
          <a:bodyPr wrap="square" rtlCol="0" anchor="t"/>
          <a:lstStyle/>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R interface for MariaDB databases</a:t>
            </a:r>
          </a:p>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Establish a connection to the MariaDB Database</a:t>
            </a:r>
          </a:p>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Facilitates database operations like querying and data manipulation (Fetching, inserting, updating and deleting)</a:t>
            </a:r>
          </a:p>
        </p:txBody>
      </p:sp>
    </p:spTree>
    <p:extLst>
      <p:ext uri="{BB962C8B-B14F-4D97-AF65-F5344CB8AC3E}">
        <p14:creationId xmlns:p14="http://schemas.microsoft.com/office/powerpoint/2010/main" val="2523197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Рисунок 16">
            <a:extLst>
              <a:ext uri="{FF2B5EF4-FFF2-40B4-BE49-F238E27FC236}">
                <a16:creationId xmlns:a16="http://schemas.microsoft.com/office/drawing/2014/main" id="{37D7B487-CFB6-4293-AEBC-A8EAF91C6156}"/>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0" y="0"/>
            <a:ext cx="14630400" cy="8229600"/>
          </a:xfrm>
          <a:prstGeom prst="rect">
            <a:avLst/>
          </a:prstGeom>
        </p:spPr>
      </p:pic>
      <p:sp>
        <p:nvSpPr>
          <p:cNvPr id="18" name="Shape 1">
            <a:extLst>
              <a:ext uri="{FF2B5EF4-FFF2-40B4-BE49-F238E27FC236}">
                <a16:creationId xmlns:a16="http://schemas.microsoft.com/office/drawing/2014/main" id="{2B2DB35A-4026-481C-98B9-3749EAA99707}"/>
              </a:ext>
            </a:extLst>
          </p:cNvPr>
          <p:cNvSpPr/>
          <p:nvPr/>
        </p:nvSpPr>
        <p:spPr>
          <a:xfrm>
            <a:off x="0" y="0"/>
            <a:ext cx="14630400" cy="8229600"/>
          </a:xfrm>
          <a:prstGeom prst="rect">
            <a:avLst/>
          </a:prstGeom>
          <a:solidFill>
            <a:srgbClr val="282C32">
              <a:alpha val="84000"/>
            </a:srgbClr>
          </a:solidFill>
          <a:ln/>
        </p:spPr>
        <p:txBody>
          <a:bodyPr/>
          <a:lstStyle/>
          <a:p>
            <a:endParaRPr lang="ru-RU" dirty="0"/>
          </a:p>
        </p:txBody>
      </p:sp>
      <p:sp>
        <p:nvSpPr>
          <p:cNvPr id="4" name="Text 2">
            <a:extLst>
              <a:ext uri="{FF2B5EF4-FFF2-40B4-BE49-F238E27FC236}">
                <a16:creationId xmlns:a16="http://schemas.microsoft.com/office/drawing/2014/main" id="{F727C14A-062D-4BF8-80E2-25EC1AC5D3B5}"/>
              </a:ext>
            </a:extLst>
          </p:cNvPr>
          <p:cNvSpPr/>
          <p:nvPr/>
        </p:nvSpPr>
        <p:spPr>
          <a:xfrm>
            <a:off x="5576738" y="345071"/>
            <a:ext cx="3317915" cy="880632"/>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rPr>
              <a:t>Cont …</a:t>
            </a:r>
            <a:endParaRPr lang="en-US" sz="4374" dirty="0"/>
          </a:p>
        </p:txBody>
      </p:sp>
      <p:sp>
        <p:nvSpPr>
          <p:cNvPr id="5" name="Text 3">
            <a:extLst>
              <a:ext uri="{FF2B5EF4-FFF2-40B4-BE49-F238E27FC236}">
                <a16:creationId xmlns:a16="http://schemas.microsoft.com/office/drawing/2014/main" id="{F5D0B50E-EFAC-40D1-985E-9F688CD0CA49}"/>
              </a:ext>
            </a:extLst>
          </p:cNvPr>
          <p:cNvSpPr/>
          <p:nvPr/>
        </p:nvSpPr>
        <p:spPr>
          <a:xfrm>
            <a:off x="2117264" y="1402675"/>
            <a:ext cx="2777490" cy="347186"/>
          </a:xfrm>
          <a:prstGeom prst="rect">
            <a:avLst/>
          </a:prstGeom>
          <a:noFill/>
          <a:ln/>
        </p:spPr>
        <p:txBody>
          <a:bodyPr wrap="none" rtlCol="0" anchor="t"/>
          <a:lstStyle/>
          <a:p>
            <a:pPr marL="342900" indent="-342900" algn="ctr">
              <a:lnSpc>
                <a:spcPts val="2734"/>
              </a:lnSpc>
              <a:buFont typeface="Wingdings" panose="05000000000000000000" pitchFamily="2" charset="2"/>
              <a:buChar char="§"/>
            </a:pPr>
            <a:r>
              <a:rPr lang="en-US" sz="2187" b="1" dirty="0">
                <a:solidFill>
                  <a:srgbClr val="60A9FF"/>
                </a:solidFill>
                <a:latin typeface="Barlow" pitchFamily="34" charset="0"/>
                <a:ea typeface="Barlow" pitchFamily="34" charset="-122"/>
                <a:cs typeface="Barlow" pitchFamily="34" charset="-120"/>
              </a:rPr>
              <a:t>Rcpp</a:t>
            </a:r>
            <a:endParaRPr lang="en-US" sz="2187" dirty="0"/>
          </a:p>
        </p:txBody>
      </p:sp>
      <p:sp>
        <p:nvSpPr>
          <p:cNvPr id="6" name="Text 4">
            <a:extLst>
              <a:ext uri="{FF2B5EF4-FFF2-40B4-BE49-F238E27FC236}">
                <a16:creationId xmlns:a16="http://schemas.microsoft.com/office/drawing/2014/main" id="{9C1309DB-C940-46CE-ABFE-BAADC12D2482}"/>
              </a:ext>
            </a:extLst>
          </p:cNvPr>
          <p:cNvSpPr/>
          <p:nvPr/>
        </p:nvSpPr>
        <p:spPr>
          <a:xfrm>
            <a:off x="1478159" y="1755488"/>
            <a:ext cx="4426029" cy="1066205"/>
          </a:xfrm>
          <a:prstGeom prst="rect">
            <a:avLst/>
          </a:prstGeom>
          <a:noFill/>
          <a:ln/>
        </p:spPr>
        <p:txBody>
          <a:bodyPr wrap="square" rtlCol="0" anchor="t"/>
          <a:lstStyle/>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Integrates R with C++.(Used to Add Download CSV ).</a:t>
            </a:r>
          </a:p>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Efficient Code than usual R code.</a:t>
            </a:r>
          </a:p>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Better For Computational Tasks.</a:t>
            </a:r>
          </a:p>
        </p:txBody>
      </p:sp>
      <p:sp>
        <p:nvSpPr>
          <p:cNvPr id="7" name="Text 9">
            <a:extLst>
              <a:ext uri="{FF2B5EF4-FFF2-40B4-BE49-F238E27FC236}">
                <a16:creationId xmlns:a16="http://schemas.microsoft.com/office/drawing/2014/main" id="{3CD433E8-76C3-446C-86CC-F53E655BDEB9}"/>
              </a:ext>
            </a:extLst>
          </p:cNvPr>
          <p:cNvSpPr/>
          <p:nvPr/>
        </p:nvSpPr>
        <p:spPr>
          <a:xfrm>
            <a:off x="2873931" y="3294202"/>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187" b="1" dirty="0">
                <a:solidFill>
                  <a:srgbClr val="60A9FF"/>
                </a:solidFill>
                <a:latin typeface="Barlow" pitchFamily="34" charset="0"/>
                <a:ea typeface="Barlow" pitchFamily="34" charset="-122"/>
                <a:cs typeface="Barlow" pitchFamily="34" charset="-120"/>
              </a:rPr>
              <a:t>DT</a:t>
            </a:r>
          </a:p>
        </p:txBody>
      </p:sp>
      <p:sp>
        <p:nvSpPr>
          <p:cNvPr id="8" name="Text 10">
            <a:extLst>
              <a:ext uri="{FF2B5EF4-FFF2-40B4-BE49-F238E27FC236}">
                <a16:creationId xmlns:a16="http://schemas.microsoft.com/office/drawing/2014/main" id="{2F510F2A-C68E-44E9-A7DD-BA28220DE101}"/>
              </a:ext>
            </a:extLst>
          </p:cNvPr>
          <p:cNvSpPr/>
          <p:nvPr/>
        </p:nvSpPr>
        <p:spPr>
          <a:xfrm>
            <a:off x="1478160" y="3754084"/>
            <a:ext cx="4903589" cy="1066205"/>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An R interface to the </a:t>
            </a:r>
            <a:r>
              <a:rPr lang="en-US" sz="1750" dirty="0" err="1">
                <a:solidFill>
                  <a:srgbClr val="EEEFF5"/>
                </a:solidFill>
                <a:latin typeface="Montserrat" pitchFamily="34" charset="0"/>
                <a:ea typeface="Montserrat" pitchFamily="34" charset="-122"/>
                <a:cs typeface="Montserrat" pitchFamily="34" charset="-120"/>
              </a:rPr>
              <a:t>DataTables</a:t>
            </a:r>
            <a:r>
              <a:rPr lang="en-US" sz="1750" dirty="0">
                <a:solidFill>
                  <a:srgbClr val="EEEFF5"/>
                </a:solidFill>
                <a:latin typeface="Montserrat" pitchFamily="34" charset="0"/>
                <a:ea typeface="Montserrat" pitchFamily="34" charset="-122"/>
                <a:cs typeface="Montserrat" pitchFamily="34" charset="-120"/>
              </a:rPr>
              <a:t> JavaScript library.</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Used for rendering interactive data tables within the Shiny application.</a:t>
            </a:r>
          </a:p>
        </p:txBody>
      </p:sp>
      <p:sp>
        <p:nvSpPr>
          <p:cNvPr id="9" name="Text 11">
            <a:extLst>
              <a:ext uri="{FF2B5EF4-FFF2-40B4-BE49-F238E27FC236}">
                <a16:creationId xmlns:a16="http://schemas.microsoft.com/office/drawing/2014/main" id="{E63CAF42-CA91-46B0-80B3-86973E53AFBC}"/>
              </a:ext>
            </a:extLst>
          </p:cNvPr>
          <p:cNvSpPr/>
          <p:nvPr/>
        </p:nvSpPr>
        <p:spPr>
          <a:xfrm>
            <a:off x="2732050" y="5239320"/>
            <a:ext cx="1547918" cy="347186"/>
          </a:xfrm>
          <a:prstGeom prst="rect">
            <a:avLst/>
          </a:prstGeom>
          <a:noFill/>
          <a:ln/>
        </p:spPr>
        <p:txBody>
          <a:bodyPr wrap="none" rtlCol="0" anchor="t"/>
          <a:lstStyle/>
          <a:p>
            <a:pPr marL="342900" indent="-342900" algn="just">
              <a:lnSpc>
                <a:spcPts val="2734"/>
              </a:lnSpc>
              <a:buFont typeface="Wingdings" panose="05000000000000000000" pitchFamily="2" charset="2"/>
              <a:buChar char="§"/>
            </a:pPr>
            <a:r>
              <a:rPr lang="en-US" sz="2187" b="1" dirty="0" err="1">
                <a:solidFill>
                  <a:srgbClr val="60A9FF"/>
                </a:solidFill>
                <a:latin typeface="Barlow" pitchFamily="34" charset="0"/>
                <a:ea typeface="Barlow" pitchFamily="34" charset="-122"/>
                <a:cs typeface="Barlow" pitchFamily="34" charset="-120"/>
              </a:rPr>
              <a:t>Dplyr</a:t>
            </a:r>
            <a:endParaRPr lang="en-US" sz="2187" dirty="0"/>
          </a:p>
        </p:txBody>
      </p:sp>
      <p:sp>
        <p:nvSpPr>
          <p:cNvPr id="10" name="Text 12">
            <a:extLst>
              <a:ext uri="{FF2B5EF4-FFF2-40B4-BE49-F238E27FC236}">
                <a16:creationId xmlns:a16="http://schemas.microsoft.com/office/drawing/2014/main" id="{F95EF58B-CFA2-4B78-ADB5-FDFB2FB1BBF3}"/>
              </a:ext>
            </a:extLst>
          </p:cNvPr>
          <p:cNvSpPr/>
          <p:nvPr/>
        </p:nvSpPr>
        <p:spPr>
          <a:xfrm>
            <a:off x="1478159" y="5650136"/>
            <a:ext cx="4903589" cy="710803"/>
          </a:xfrm>
          <a:prstGeom prst="rect">
            <a:avLst/>
          </a:prstGeom>
          <a:noFill/>
          <a:ln/>
        </p:spPr>
        <p:txBody>
          <a:bodyPr wrap="square" rtlCol="0" anchor="t"/>
          <a:lstStyle/>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Vectorization for manipulating the database.</a:t>
            </a:r>
          </a:p>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Before : Iterating through each row to add “EDIT &amp; DELETE” Button.</a:t>
            </a:r>
            <a:br>
              <a:rPr lang="en-US" sz="1750" dirty="0">
                <a:solidFill>
                  <a:srgbClr val="EEEFF5"/>
                </a:solidFill>
                <a:latin typeface="Montserrat" pitchFamily="34" charset="0"/>
                <a:ea typeface="Montserrat" pitchFamily="34" charset="-122"/>
                <a:cs typeface="Montserrat" pitchFamily="34" charset="-120"/>
              </a:rPr>
            </a:br>
            <a:r>
              <a:rPr lang="en-US" sz="1750" dirty="0">
                <a:solidFill>
                  <a:srgbClr val="EEEFF5"/>
                </a:solidFill>
                <a:latin typeface="Montserrat" pitchFamily="34" charset="0"/>
                <a:ea typeface="Montserrat" pitchFamily="34" charset="-122"/>
                <a:cs typeface="Montserrat" pitchFamily="34" charset="-120"/>
              </a:rPr>
              <a:t>After: Vectorized code uses </a:t>
            </a:r>
            <a:r>
              <a:rPr lang="en-US" sz="1750" dirty="0" err="1">
                <a:solidFill>
                  <a:srgbClr val="EEEFF5"/>
                </a:solidFill>
                <a:latin typeface="Montserrat" pitchFamily="34" charset="0"/>
                <a:ea typeface="Montserrat" pitchFamily="34" charset="-122"/>
                <a:cs typeface="Montserrat" pitchFamily="34" charset="-120"/>
              </a:rPr>
              <a:t>Dplyr:Mutate</a:t>
            </a:r>
            <a:r>
              <a:rPr lang="en-US" sz="1750" dirty="0">
                <a:solidFill>
                  <a:srgbClr val="EEEFF5"/>
                </a:solidFill>
                <a:latin typeface="Montserrat" pitchFamily="34" charset="0"/>
                <a:ea typeface="Montserrat" pitchFamily="34" charset="-122"/>
                <a:cs typeface="Montserrat" pitchFamily="34" charset="-120"/>
              </a:rPr>
              <a:t> </a:t>
            </a:r>
            <a:r>
              <a:rPr lang="en-US" sz="1750" dirty="0" err="1">
                <a:solidFill>
                  <a:srgbClr val="EEEFF5"/>
                </a:solidFill>
                <a:latin typeface="Montserrat" pitchFamily="34" charset="0"/>
                <a:ea typeface="Montserrat" pitchFamily="34" charset="-122"/>
                <a:cs typeface="Montserrat" pitchFamily="34" charset="-120"/>
              </a:rPr>
              <a:t>func</a:t>
            </a:r>
            <a:r>
              <a:rPr lang="en-US" sz="1750" dirty="0">
                <a:solidFill>
                  <a:srgbClr val="EEEFF5"/>
                </a:solidFill>
                <a:latin typeface="Montserrat" pitchFamily="34" charset="0"/>
                <a:ea typeface="Montserrat" pitchFamily="34" charset="-122"/>
                <a:cs typeface="Montserrat" pitchFamily="34" charset="-120"/>
              </a:rPr>
              <a:t>. To add to </a:t>
            </a:r>
            <a:r>
              <a:rPr lang="en-US" sz="1750" dirty="0" err="1">
                <a:solidFill>
                  <a:srgbClr val="EEEFF5"/>
                </a:solidFill>
                <a:latin typeface="Montserrat" pitchFamily="34" charset="0"/>
                <a:ea typeface="Montserrat" pitchFamily="34" charset="-122"/>
                <a:cs typeface="Montserrat" pitchFamily="34" charset="-120"/>
              </a:rPr>
              <a:t>dataframe</a:t>
            </a:r>
            <a:r>
              <a:rPr lang="en-US" sz="1750" dirty="0">
                <a:solidFill>
                  <a:srgbClr val="EEEFF5"/>
                </a:solidFill>
                <a:latin typeface="Montserrat" pitchFamily="34" charset="0"/>
                <a:ea typeface="Montserrat" pitchFamily="34" charset="-122"/>
                <a:cs typeface="Montserrat" pitchFamily="34" charset="-120"/>
              </a:rPr>
              <a:t> at once</a:t>
            </a:r>
          </a:p>
        </p:txBody>
      </p:sp>
      <p:sp>
        <p:nvSpPr>
          <p:cNvPr id="11" name="Text 13">
            <a:extLst>
              <a:ext uri="{FF2B5EF4-FFF2-40B4-BE49-F238E27FC236}">
                <a16:creationId xmlns:a16="http://schemas.microsoft.com/office/drawing/2014/main" id="{EA555E87-DE03-4230-BBF7-B9BEEB60F887}"/>
              </a:ext>
            </a:extLst>
          </p:cNvPr>
          <p:cNvSpPr/>
          <p:nvPr/>
        </p:nvSpPr>
        <p:spPr>
          <a:xfrm>
            <a:off x="9621392" y="1572995"/>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187" b="1" dirty="0">
                <a:solidFill>
                  <a:srgbClr val="60A9FF"/>
                </a:solidFill>
                <a:latin typeface="Barlow" pitchFamily="34" charset="0"/>
                <a:ea typeface="Barlow" pitchFamily="34" charset="-122"/>
                <a:cs typeface="Barlow" pitchFamily="34" charset="-120"/>
              </a:rPr>
              <a:t>Digest</a:t>
            </a:r>
          </a:p>
        </p:txBody>
      </p:sp>
      <p:sp>
        <p:nvSpPr>
          <p:cNvPr id="12" name="Text 14">
            <a:extLst>
              <a:ext uri="{FF2B5EF4-FFF2-40B4-BE49-F238E27FC236}">
                <a16:creationId xmlns:a16="http://schemas.microsoft.com/office/drawing/2014/main" id="{8A7E6F79-599C-480A-BB2F-66E1FD1B9DA3}"/>
              </a:ext>
            </a:extLst>
          </p:cNvPr>
          <p:cNvSpPr/>
          <p:nvPr/>
        </p:nvSpPr>
        <p:spPr>
          <a:xfrm>
            <a:off x="8035370" y="1920181"/>
            <a:ext cx="5909229" cy="1777008"/>
          </a:xfrm>
          <a:prstGeom prst="rect">
            <a:avLst/>
          </a:prstGeom>
          <a:noFill/>
          <a:ln/>
        </p:spPr>
        <p:txBody>
          <a:bodyPr wrap="square" rtlCol="0" anchor="t"/>
          <a:lstStyle/>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Creates cryptographic hash functions.</a:t>
            </a:r>
          </a:p>
          <a:p>
            <a:pPr marL="285750" indent="-285750" algn="just">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Used for securely storing passwords by hashing them before saving to the database.</a:t>
            </a:r>
            <a:endParaRPr lang="en-US" sz="1750" dirty="0"/>
          </a:p>
        </p:txBody>
      </p:sp>
      <p:sp>
        <p:nvSpPr>
          <p:cNvPr id="13" name="Text 9">
            <a:extLst>
              <a:ext uri="{FF2B5EF4-FFF2-40B4-BE49-F238E27FC236}">
                <a16:creationId xmlns:a16="http://schemas.microsoft.com/office/drawing/2014/main" id="{425A06B9-C563-485F-B87C-ADC6D709EC6D}"/>
              </a:ext>
            </a:extLst>
          </p:cNvPr>
          <p:cNvSpPr/>
          <p:nvPr/>
        </p:nvSpPr>
        <p:spPr>
          <a:xfrm>
            <a:off x="9621392" y="3274339"/>
            <a:ext cx="3362953"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187" b="1" dirty="0" err="1">
                <a:solidFill>
                  <a:srgbClr val="60A9FF"/>
                </a:solidFill>
                <a:latin typeface="Barlow" pitchFamily="34" charset="0"/>
                <a:ea typeface="Barlow" pitchFamily="34" charset="-122"/>
                <a:cs typeface="Barlow" pitchFamily="34" charset="-120"/>
              </a:rPr>
              <a:t>Lubridate</a:t>
            </a:r>
            <a:endParaRPr lang="en-US" sz="2187" b="1" dirty="0">
              <a:solidFill>
                <a:srgbClr val="60A9FF"/>
              </a:solidFill>
              <a:latin typeface="Barlow" pitchFamily="34" charset="0"/>
              <a:ea typeface="Barlow" pitchFamily="34" charset="-122"/>
              <a:cs typeface="Barlow" pitchFamily="34" charset="-120"/>
            </a:endParaRPr>
          </a:p>
        </p:txBody>
      </p:sp>
      <p:sp>
        <p:nvSpPr>
          <p:cNvPr id="14" name="Text 10">
            <a:extLst>
              <a:ext uri="{FF2B5EF4-FFF2-40B4-BE49-F238E27FC236}">
                <a16:creationId xmlns:a16="http://schemas.microsoft.com/office/drawing/2014/main" id="{AA2824E2-88F1-4D53-A0C8-F2548018B3B9}"/>
              </a:ext>
            </a:extLst>
          </p:cNvPr>
          <p:cNvSpPr/>
          <p:nvPr/>
        </p:nvSpPr>
        <p:spPr>
          <a:xfrm>
            <a:off x="8007390" y="3893047"/>
            <a:ext cx="5937210" cy="1066205"/>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Facilitates working with dates and times in R.</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 Used for managing date-time operations within the application</a:t>
            </a:r>
          </a:p>
        </p:txBody>
      </p:sp>
    </p:spTree>
    <p:extLst>
      <p:ext uri="{BB962C8B-B14F-4D97-AF65-F5344CB8AC3E}">
        <p14:creationId xmlns:p14="http://schemas.microsoft.com/office/powerpoint/2010/main" val="15858031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23327055-8BC0-4CEF-9A67-27FAAE61F8A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0" y="0"/>
            <a:ext cx="14630400" cy="8229600"/>
          </a:xfrm>
          <a:prstGeom prst="rect">
            <a:avLst/>
          </a:prstGeom>
        </p:spPr>
      </p:pic>
      <p:sp>
        <p:nvSpPr>
          <p:cNvPr id="8" name="Shape 1">
            <a:extLst>
              <a:ext uri="{FF2B5EF4-FFF2-40B4-BE49-F238E27FC236}">
                <a16:creationId xmlns:a16="http://schemas.microsoft.com/office/drawing/2014/main" id="{A3C3669B-8FCC-4D01-BAA2-DA6E4674D364}"/>
              </a:ext>
            </a:extLst>
          </p:cNvPr>
          <p:cNvSpPr/>
          <p:nvPr/>
        </p:nvSpPr>
        <p:spPr>
          <a:xfrm>
            <a:off x="57871" y="0"/>
            <a:ext cx="14630400" cy="8229600"/>
          </a:xfrm>
          <a:prstGeom prst="rect">
            <a:avLst/>
          </a:prstGeom>
          <a:solidFill>
            <a:srgbClr val="282C32">
              <a:alpha val="84000"/>
            </a:srgbClr>
          </a:solidFill>
          <a:ln/>
        </p:spPr>
        <p:txBody>
          <a:bodyPr/>
          <a:lstStyle/>
          <a:p>
            <a:endParaRPr lang="ru-RU" dirty="0"/>
          </a:p>
        </p:txBody>
      </p:sp>
      <p:sp>
        <p:nvSpPr>
          <p:cNvPr id="5" name="Text 3"/>
          <p:cNvSpPr/>
          <p:nvPr/>
        </p:nvSpPr>
        <p:spPr>
          <a:xfrm>
            <a:off x="5730418" y="1604182"/>
            <a:ext cx="2777490" cy="347186"/>
          </a:xfrm>
          <a:prstGeom prst="rect">
            <a:avLst/>
          </a:prstGeom>
          <a:noFill/>
          <a:ln/>
        </p:spPr>
        <p:txBody>
          <a:bodyPr wrap="none" rtlCol="0" anchor="t"/>
          <a:lstStyle/>
          <a:p>
            <a:pPr marL="342900" indent="-342900" algn="ctr">
              <a:lnSpc>
                <a:spcPts val="2734"/>
              </a:lnSpc>
              <a:buFont typeface="Wingdings" panose="05000000000000000000" pitchFamily="2" charset="2"/>
              <a:buChar char="§"/>
            </a:pPr>
            <a:r>
              <a:rPr lang="en-US" sz="2187" b="1" dirty="0">
                <a:solidFill>
                  <a:srgbClr val="60A9FF"/>
                </a:solidFill>
                <a:latin typeface="Barlow" pitchFamily="34" charset="0"/>
                <a:ea typeface="Barlow" pitchFamily="34" charset="-122"/>
                <a:cs typeface="Barlow" pitchFamily="34" charset="-120"/>
              </a:rPr>
              <a:t>R6</a:t>
            </a:r>
            <a:endParaRPr lang="en-US" sz="2187" dirty="0"/>
          </a:p>
        </p:txBody>
      </p:sp>
      <p:sp>
        <p:nvSpPr>
          <p:cNvPr id="6" name="Text 4"/>
          <p:cNvSpPr/>
          <p:nvPr/>
        </p:nvSpPr>
        <p:spPr>
          <a:xfrm>
            <a:off x="984422" y="2329847"/>
            <a:ext cx="12777298" cy="1066205"/>
          </a:xfrm>
          <a:prstGeom prst="rect">
            <a:avLst/>
          </a:prstGeom>
          <a:noFill/>
          <a:ln/>
        </p:spPr>
        <p:txBody>
          <a:bodyPr wrap="square" rtlCol="0" anchor="t"/>
          <a:lstStyle/>
          <a:p>
            <a:pPr marL="285750" indent="-285750" algn="just">
              <a:lnSpc>
                <a:spcPts val="2799"/>
              </a:lnSpc>
              <a:buFont typeface="Arial" panose="020B0604020202020204" pitchFamily="34" charset="0"/>
              <a:buChar char="•"/>
            </a:pPr>
            <a:r>
              <a:rPr lang="en-GB" sz="1750" dirty="0">
                <a:solidFill>
                  <a:srgbClr val="EEEFF5"/>
                </a:solidFill>
                <a:latin typeface="Montserrat" pitchFamily="34" charset="0"/>
                <a:ea typeface="Montserrat" pitchFamily="34" charset="-122"/>
                <a:cs typeface="Montserrat" pitchFamily="34" charset="-120"/>
              </a:rPr>
              <a:t>Used for defining database management classes with encapsulated methods for database operations.</a:t>
            </a:r>
          </a:p>
          <a:p>
            <a:pPr marL="285750" indent="-285750" algn="just">
              <a:lnSpc>
                <a:spcPts val="2799"/>
              </a:lnSpc>
              <a:buFont typeface="Arial" panose="020B0604020202020204" pitchFamily="34" charset="0"/>
              <a:buChar char="•"/>
            </a:pPr>
            <a:r>
              <a:rPr lang="en-GB" sz="1750" dirty="0">
                <a:solidFill>
                  <a:srgbClr val="EEEFF5"/>
                </a:solidFill>
                <a:latin typeface="Montserrat" pitchFamily="34" charset="0"/>
                <a:ea typeface="Montserrat" pitchFamily="34" charset="-122"/>
                <a:cs typeface="Montserrat" pitchFamily="34" charset="-120"/>
              </a:rPr>
              <a:t>Database manipulation : initialize , Fetching, adding, deleting, updating data</a:t>
            </a:r>
          </a:p>
          <a:p>
            <a:pPr marL="285750" indent="-285750" algn="just">
              <a:lnSpc>
                <a:spcPts val="2799"/>
              </a:lnSpc>
              <a:buFont typeface="Arial" panose="020B0604020202020204" pitchFamily="34" charset="0"/>
              <a:buChar char="•"/>
            </a:pPr>
            <a:r>
              <a:rPr lang="en-GB" sz="1750" dirty="0">
                <a:solidFill>
                  <a:srgbClr val="EEEFF5"/>
                </a:solidFill>
                <a:latin typeface="Montserrat" pitchFamily="34" charset="0"/>
                <a:ea typeface="Montserrat" pitchFamily="34" charset="-122"/>
                <a:cs typeface="Montserrat" pitchFamily="34" charset="-120"/>
              </a:rPr>
              <a:t>more intuitive and efficient handling of objects, especially in complex data manipulation tasks.</a:t>
            </a:r>
          </a:p>
          <a:p>
            <a:pPr marL="285750" indent="-285750" algn="just">
              <a:lnSpc>
                <a:spcPts val="2799"/>
              </a:lnSpc>
              <a:buFont typeface="Arial" panose="020B0604020202020204" pitchFamily="34" charset="0"/>
              <a:buChar char="•"/>
            </a:pPr>
            <a:r>
              <a:rPr lang="en-GB" sz="1750" dirty="0">
                <a:solidFill>
                  <a:srgbClr val="EEEFF5"/>
                </a:solidFill>
                <a:latin typeface="Montserrat" pitchFamily="34" charset="0"/>
                <a:ea typeface="Montserrat" pitchFamily="34" charset="-122"/>
                <a:cs typeface="Montserrat" pitchFamily="34" charset="-120"/>
              </a:rPr>
              <a:t>More efficient than S3 and S4 for large datasets or complex objects</a:t>
            </a:r>
          </a:p>
          <a:p>
            <a:pPr marL="285750" indent="-285750" algn="just">
              <a:lnSpc>
                <a:spcPts val="2799"/>
              </a:lnSpc>
              <a:buFont typeface="Arial" panose="020B0604020202020204" pitchFamily="34" charset="0"/>
              <a:buChar char="•"/>
            </a:pPr>
            <a:r>
              <a:rPr lang="en-GB" sz="1750" dirty="0">
                <a:solidFill>
                  <a:srgbClr val="FFFF00"/>
                </a:solidFill>
                <a:latin typeface="Montserrat" pitchFamily="34" charset="0"/>
                <a:ea typeface="Montserrat" pitchFamily="34" charset="-122"/>
                <a:cs typeface="Montserrat" pitchFamily="34" charset="-120"/>
              </a:rPr>
              <a:t>Interoperability:</a:t>
            </a:r>
          </a:p>
          <a:p>
            <a:pPr algn="just">
              <a:lnSpc>
                <a:spcPts val="2799"/>
              </a:lnSpc>
            </a:pPr>
            <a:r>
              <a:rPr lang="en-GB" sz="1750" dirty="0">
                <a:solidFill>
                  <a:srgbClr val="EEEFF5"/>
                </a:solidFill>
                <a:latin typeface="Montserrat" pitchFamily="34" charset="0"/>
                <a:ea typeface="Montserrat" pitchFamily="34" charset="-122"/>
                <a:cs typeface="Montserrat" pitchFamily="34" charset="-120"/>
              </a:rPr>
              <a:t>	can be used along side S3 and S4</a:t>
            </a:r>
          </a:p>
          <a:p>
            <a:pPr marL="285750" indent="-285750" algn="just">
              <a:lnSpc>
                <a:spcPts val="2799"/>
              </a:lnSpc>
              <a:buFont typeface="Arial" panose="020B0604020202020204" pitchFamily="34" charset="0"/>
              <a:buChar char="•"/>
            </a:pPr>
            <a:endParaRPr lang="en-US" sz="1750" dirty="0">
              <a:solidFill>
                <a:srgbClr val="EEEFF5"/>
              </a:solidFill>
              <a:latin typeface="Montserrat" pitchFamily="34" charset="0"/>
              <a:ea typeface="Montserrat" pitchFamily="34" charset="-122"/>
              <a:cs typeface="Montserrat" pitchFamily="34" charset="-120"/>
            </a:endParaRPr>
          </a:p>
        </p:txBody>
      </p:sp>
      <p:sp>
        <p:nvSpPr>
          <p:cNvPr id="39" name="Text 2">
            <a:extLst>
              <a:ext uri="{FF2B5EF4-FFF2-40B4-BE49-F238E27FC236}">
                <a16:creationId xmlns:a16="http://schemas.microsoft.com/office/drawing/2014/main" id="{1954CB01-4987-462E-88D2-096C70F078C1}"/>
              </a:ext>
            </a:extLst>
          </p:cNvPr>
          <p:cNvSpPr/>
          <p:nvPr/>
        </p:nvSpPr>
        <p:spPr>
          <a:xfrm>
            <a:off x="5576738" y="345071"/>
            <a:ext cx="3317915" cy="880632"/>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rPr>
              <a:t>Cont …</a:t>
            </a:r>
            <a:endParaRPr lang="en-US" sz="4374" dirty="0"/>
          </a:p>
        </p:txBody>
      </p:sp>
    </p:spTree>
    <p:extLst>
      <p:ext uri="{BB962C8B-B14F-4D97-AF65-F5344CB8AC3E}">
        <p14:creationId xmlns:p14="http://schemas.microsoft.com/office/powerpoint/2010/main" val="3354103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id="{B9F5AAC9-A8A0-4C57-9B9B-FDEC08ECE35A}"/>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0" y="0"/>
            <a:ext cx="14630400" cy="8229600"/>
          </a:xfrm>
          <a:prstGeom prst="rect">
            <a:avLst/>
          </a:prstGeom>
        </p:spPr>
      </p:pic>
      <p:sp>
        <p:nvSpPr>
          <p:cNvPr id="9" name="Shape 1">
            <a:extLst>
              <a:ext uri="{FF2B5EF4-FFF2-40B4-BE49-F238E27FC236}">
                <a16:creationId xmlns:a16="http://schemas.microsoft.com/office/drawing/2014/main" id="{A5AE68EC-CF4B-4955-ACE6-A3C38F4AA566}"/>
              </a:ext>
            </a:extLst>
          </p:cNvPr>
          <p:cNvSpPr/>
          <p:nvPr/>
        </p:nvSpPr>
        <p:spPr>
          <a:xfrm>
            <a:off x="0" y="0"/>
            <a:ext cx="14630400" cy="8229600"/>
          </a:xfrm>
          <a:prstGeom prst="rect">
            <a:avLst/>
          </a:prstGeom>
          <a:solidFill>
            <a:srgbClr val="282C32">
              <a:alpha val="84000"/>
            </a:srgbClr>
          </a:solidFill>
          <a:ln/>
        </p:spPr>
        <p:txBody>
          <a:bodyPr/>
          <a:lstStyle/>
          <a:p>
            <a:endParaRPr lang="ru-RU" dirty="0"/>
          </a:p>
        </p:txBody>
      </p:sp>
      <p:sp>
        <p:nvSpPr>
          <p:cNvPr id="11" name="Text 9"/>
          <p:cNvSpPr/>
          <p:nvPr/>
        </p:nvSpPr>
        <p:spPr>
          <a:xfrm>
            <a:off x="2839862" y="1968737"/>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187" b="1" dirty="0">
                <a:solidFill>
                  <a:srgbClr val="60A9FF"/>
                </a:solidFill>
                <a:latin typeface="Barlow" pitchFamily="34" charset="0"/>
                <a:ea typeface="Barlow" pitchFamily="34" charset="-122"/>
                <a:cs typeface="Barlow" pitchFamily="34" charset="-120"/>
              </a:rPr>
              <a:t>S4</a:t>
            </a:r>
          </a:p>
        </p:txBody>
      </p:sp>
      <p:sp>
        <p:nvSpPr>
          <p:cNvPr id="12" name="Text 10"/>
          <p:cNvSpPr/>
          <p:nvPr/>
        </p:nvSpPr>
        <p:spPr>
          <a:xfrm>
            <a:off x="872517" y="2496954"/>
            <a:ext cx="6145503" cy="1066205"/>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For define the structure for students details</a:t>
            </a:r>
          </a:p>
          <a:p>
            <a:pPr marL="285750" indent="-285750">
              <a:lnSpc>
                <a:spcPts val="2799"/>
              </a:lnSpc>
              <a:buFont typeface="Arial" panose="020B0604020202020204" pitchFamily="34" charset="0"/>
              <a:buChar char="•"/>
            </a:pPr>
            <a:r>
              <a:rPr lang="en-GB" sz="1750" dirty="0">
                <a:solidFill>
                  <a:srgbClr val="EEEFF5"/>
                </a:solidFill>
                <a:latin typeface="Montserrat" pitchFamily="34" charset="0"/>
                <a:ea typeface="Montserrat" pitchFamily="34" charset="-122"/>
                <a:cs typeface="Montserrat" pitchFamily="34" charset="-120"/>
              </a:rPr>
              <a:t>For Clear definitions of attributes and their types</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Along with validation methods  </a:t>
            </a:r>
          </a:p>
          <a:p>
            <a:pPr marL="285750" indent="-285750">
              <a:lnSpc>
                <a:spcPts val="2799"/>
              </a:lnSpc>
              <a:buFont typeface="Arial" panose="020B0604020202020204" pitchFamily="34" charset="0"/>
              <a:buChar char="•"/>
            </a:pPr>
            <a:r>
              <a:rPr lang="en-US" sz="1750" dirty="0">
                <a:solidFill>
                  <a:srgbClr val="EEEFF5"/>
                </a:solidFill>
                <a:latin typeface="Montserrat" pitchFamily="34" charset="0"/>
                <a:ea typeface="Montserrat" pitchFamily="34" charset="-122"/>
                <a:cs typeface="Montserrat" pitchFamily="34" charset="-120"/>
              </a:rPr>
              <a:t>Internal validity (type checking) </a:t>
            </a:r>
          </a:p>
          <a:p>
            <a:pPr marL="285750" indent="-285750">
              <a:lnSpc>
                <a:spcPts val="2799"/>
              </a:lnSpc>
              <a:buFont typeface="Arial" panose="020B0604020202020204" pitchFamily="34" charset="0"/>
              <a:buChar char="•"/>
            </a:pPr>
            <a:endParaRPr lang="en-US" sz="1750" dirty="0">
              <a:solidFill>
                <a:srgbClr val="EEEFF5"/>
              </a:solidFill>
              <a:latin typeface="Montserrat" pitchFamily="34" charset="0"/>
              <a:ea typeface="Montserrat" pitchFamily="34" charset="-122"/>
              <a:cs typeface="Montserrat" pitchFamily="34" charset="-120"/>
            </a:endParaRPr>
          </a:p>
        </p:txBody>
      </p:sp>
      <p:sp>
        <p:nvSpPr>
          <p:cNvPr id="39" name="Text 2">
            <a:extLst>
              <a:ext uri="{FF2B5EF4-FFF2-40B4-BE49-F238E27FC236}">
                <a16:creationId xmlns:a16="http://schemas.microsoft.com/office/drawing/2014/main" id="{1954CB01-4987-462E-88D2-096C70F078C1}"/>
              </a:ext>
            </a:extLst>
          </p:cNvPr>
          <p:cNvSpPr/>
          <p:nvPr/>
        </p:nvSpPr>
        <p:spPr>
          <a:xfrm>
            <a:off x="5576738" y="345071"/>
            <a:ext cx="3317915" cy="880632"/>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rPr>
              <a:t>Cont … </a:t>
            </a:r>
            <a:endParaRPr lang="en-US" sz="4374" dirty="0"/>
          </a:p>
        </p:txBody>
      </p:sp>
      <p:sp>
        <p:nvSpPr>
          <p:cNvPr id="14" name="Text 13">
            <a:extLst>
              <a:ext uri="{FF2B5EF4-FFF2-40B4-BE49-F238E27FC236}">
                <a16:creationId xmlns:a16="http://schemas.microsoft.com/office/drawing/2014/main" id="{54722CAD-B0A4-4AAA-BC22-8D1CF2B67D8F}"/>
              </a:ext>
            </a:extLst>
          </p:cNvPr>
          <p:cNvSpPr/>
          <p:nvPr/>
        </p:nvSpPr>
        <p:spPr>
          <a:xfrm>
            <a:off x="8555253" y="1964542"/>
            <a:ext cx="2777490" cy="347186"/>
          </a:xfrm>
          <a:prstGeom prst="rect">
            <a:avLst/>
          </a:prstGeom>
          <a:noFill/>
          <a:ln/>
        </p:spPr>
        <p:txBody>
          <a:bodyPr wrap="none" rtlCol="0" anchor="t"/>
          <a:lstStyle/>
          <a:p>
            <a:pPr marL="342900" indent="-342900">
              <a:lnSpc>
                <a:spcPts val="2734"/>
              </a:lnSpc>
              <a:buFont typeface="Wingdings" panose="05000000000000000000" pitchFamily="2" charset="2"/>
              <a:buChar char="§"/>
            </a:pPr>
            <a:r>
              <a:rPr lang="en-US" sz="2187" b="1" dirty="0">
                <a:solidFill>
                  <a:srgbClr val="60A9FF"/>
                </a:solidFill>
                <a:latin typeface="Barlow" pitchFamily="34" charset="0"/>
                <a:ea typeface="Barlow" pitchFamily="34" charset="-122"/>
                <a:cs typeface="Barlow" pitchFamily="34" charset="-120"/>
              </a:rPr>
              <a:t>Devtools and usethis </a:t>
            </a:r>
          </a:p>
        </p:txBody>
      </p:sp>
      <p:sp>
        <p:nvSpPr>
          <p:cNvPr id="17" name="Text 14">
            <a:extLst>
              <a:ext uri="{FF2B5EF4-FFF2-40B4-BE49-F238E27FC236}">
                <a16:creationId xmlns:a16="http://schemas.microsoft.com/office/drawing/2014/main" id="{39C59344-9774-4BCE-98FB-23AAC493F84C}"/>
              </a:ext>
            </a:extLst>
          </p:cNvPr>
          <p:cNvSpPr/>
          <p:nvPr/>
        </p:nvSpPr>
        <p:spPr>
          <a:xfrm>
            <a:off x="7482422" y="2474994"/>
            <a:ext cx="6240474" cy="1066205"/>
          </a:xfrm>
          <a:prstGeom prst="rect">
            <a:avLst/>
          </a:prstGeom>
          <a:noFill/>
          <a:ln/>
        </p:spPr>
        <p:txBody>
          <a:bodyPr wrap="square" rtlCol="0" anchor="t"/>
          <a:lstStyle/>
          <a:p>
            <a:pPr marL="285750" indent="-285750" algn="just">
              <a:lnSpc>
                <a:spcPts val="2799"/>
              </a:lnSpc>
              <a:buFont typeface="Arial" panose="020B0604020202020204" pitchFamily="34" charset="0"/>
              <a:buChar char="•"/>
            </a:pPr>
            <a:r>
              <a:rPr lang="en-GB" sz="1750" dirty="0">
                <a:solidFill>
                  <a:srgbClr val="FFFF00"/>
                </a:solidFill>
                <a:latin typeface="Montserrat" pitchFamily="34" charset="0"/>
                <a:ea typeface="Montserrat" pitchFamily="34" charset="-122"/>
                <a:cs typeface="Montserrat" pitchFamily="34" charset="-120"/>
              </a:rPr>
              <a:t>Roxygen2</a:t>
            </a:r>
            <a:r>
              <a:rPr lang="en-GB" sz="1750" dirty="0">
                <a:solidFill>
                  <a:srgbClr val="EEEFF5"/>
                </a:solidFill>
                <a:latin typeface="Montserrat" pitchFamily="34" charset="0"/>
                <a:ea typeface="Montserrat" pitchFamily="34" charset="-122"/>
                <a:cs typeface="Montserrat" pitchFamily="34" charset="-120"/>
              </a:rPr>
              <a:t> :   to document </a:t>
            </a:r>
          </a:p>
          <a:p>
            <a:pPr marL="285750" indent="-285750" algn="just">
              <a:lnSpc>
                <a:spcPts val="2799"/>
              </a:lnSpc>
              <a:buFont typeface="Arial" panose="020B0604020202020204" pitchFamily="34" charset="0"/>
              <a:buChar char="•"/>
            </a:pPr>
            <a:r>
              <a:rPr lang="en-GB" sz="1750" dirty="0">
                <a:solidFill>
                  <a:schemeClr val="accent1"/>
                </a:solidFill>
                <a:latin typeface="Montserrat" pitchFamily="34" charset="0"/>
                <a:ea typeface="Montserrat" pitchFamily="34" charset="-122"/>
                <a:cs typeface="Montserrat" pitchFamily="34" charset="-120"/>
              </a:rPr>
              <a:t>Mploty : Named After Our Professor </a:t>
            </a:r>
          </a:p>
          <a:p>
            <a:pPr marL="285750" indent="-285750" algn="just">
              <a:lnSpc>
                <a:spcPts val="2799"/>
              </a:lnSpc>
              <a:buFont typeface="Arial" panose="020B0604020202020204" pitchFamily="34" charset="0"/>
              <a:buChar char="•"/>
            </a:pPr>
            <a:r>
              <a:rPr lang="en-GB" sz="1750" dirty="0">
                <a:solidFill>
                  <a:srgbClr val="EEEFF5"/>
                </a:solidFill>
                <a:latin typeface="Montserrat" pitchFamily="34" charset="0"/>
                <a:ea typeface="Montserrat" pitchFamily="34" charset="-122"/>
                <a:cs typeface="Montserrat" pitchFamily="34" charset="-120"/>
              </a:rPr>
              <a:t>Our package : to wrangle and draw a graph (ggplot2)</a:t>
            </a:r>
          </a:p>
        </p:txBody>
      </p:sp>
    </p:spTree>
    <p:extLst>
      <p:ext uri="{BB962C8B-B14F-4D97-AF65-F5344CB8AC3E}">
        <p14:creationId xmlns:p14="http://schemas.microsoft.com/office/powerpoint/2010/main" val="11259458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6" name="Рисунок 5">
            <a:extLst>
              <a:ext uri="{FF2B5EF4-FFF2-40B4-BE49-F238E27FC236}">
                <a16:creationId xmlns:a16="http://schemas.microsoft.com/office/drawing/2014/main" id="{BB50AC37-1280-49B7-8E21-36E8E73CD62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0" y="0"/>
            <a:ext cx="14630400" cy="8229600"/>
          </a:xfrm>
          <a:prstGeom prst="rect">
            <a:avLst/>
          </a:prstGeom>
        </p:spPr>
      </p:pic>
      <p:sp>
        <p:nvSpPr>
          <p:cNvPr id="7" name="Shape 1">
            <a:extLst>
              <a:ext uri="{FF2B5EF4-FFF2-40B4-BE49-F238E27FC236}">
                <a16:creationId xmlns:a16="http://schemas.microsoft.com/office/drawing/2014/main" id="{634058CB-E9F9-4CE5-9A2B-9DC4039D97AC}"/>
              </a:ext>
            </a:extLst>
          </p:cNvPr>
          <p:cNvSpPr/>
          <p:nvPr/>
        </p:nvSpPr>
        <p:spPr>
          <a:xfrm>
            <a:off x="0" y="0"/>
            <a:ext cx="14630400" cy="8229600"/>
          </a:xfrm>
          <a:prstGeom prst="rect">
            <a:avLst/>
          </a:prstGeom>
          <a:solidFill>
            <a:srgbClr val="282C32">
              <a:alpha val="84000"/>
            </a:srgbClr>
          </a:solidFill>
          <a:ln/>
        </p:spPr>
        <p:txBody>
          <a:bodyPr/>
          <a:lstStyle/>
          <a:p>
            <a:endParaRPr lang="ru-RU" dirty="0"/>
          </a:p>
        </p:txBody>
      </p:sp>
      <p:sp>
        <p:nvSpPr>
          <p:cNvPr id="4" name="Text 2"/>
          <p:cNvSpPr/>
          <p:nvPr/>
        </p:nvSpPr>
        <p:spPr>
          <a:xfrm>
            <a:off x="4727707" y="386992"/>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Future Enhancements</a:t>
            </a:r>
          </a:p>
        </p:txBody>
      </p:sp>
      <p:graphicFrame>
        <p:nvGraphicFramePr>
          <p:cNvPr id="17" name="Схема 16">
            <a:extLst>
              <a:ext uri="{FF2B5EF4-FFF2-40B4-BE49-F238E27FC236}">
                <a16:creationId xmlns:a16="http://schemas.microsoft.com/office/drawing/2014/main" id="{8DF2E531-D4C5-4726-ABB7-CE0F4336A7D5}"/>
              </a:ext>
            </a:extLst>
          </p:cNvPr>
          <p:cNvGraphicFramePr/>
          <p:nvPr>
            <p:extLst>
              <p:ext uri="{D42A27DB-BD31-4B8C-83A1-F6EECF244321}">
                <p14:modId xmlns:p14="http://schemas.microsoft.com/office/powerpoint/2010/main" val="3965469977"/>
              </p:ext>
            </p:extLst>
          </p:nvPr>
        </p:nvGraphicFramePr>
        <p:xfrm>
          <a:off x="1328468" y="1276709"/>
          <a:ext cx="12491049" cy="63070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637</TotalTime>
  <Words>634</Words>
  <Application>Microsoft Office PowerPoint</Application>
  <PresentationFormat>Custom</PresentationFormat>
  <Paragraphs>106</Paragraphs>
  <Slides>18</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Bahnschrift</vt:lpstr>
      <vt:lpstr>Barlow</vt:lpstr>
      <vt:lpstr>Montserrat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Bhupender Kumar</cp:lastModifiedBy>
  <cp:revision>108</cp:revision>
  <dcterms:created xsi:type="dcterms:W3CDTF">2024-04-30T10:00:52Z</dcterms:created>
  <dcterms:modified xsi:type="dcterms:W3CDTF">2024-06-13T12:43:28Z</dcterms:modified>
</cp:coreProperties>
</file>